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  <p:sldMasterId id="2147483701" r:id="rId5"/>
    <p:sldMasterId id="2147483729" r:id="rId6"/>
    <p:sldMasterId id="2147483692" r:id="rId7"/>
    <p:sldMasterId id="2147483749" r:id="rId8"/>
    <p:sldMasterId id="2147483739" r:id="rId9"/>
    <p:sldMasterId id="2147483683" r:id="rId10"/>
    <p:sldMasterId id="2147483678" r:id="rId11"/>
    <p:sldMasterId id="2147483758" r:id="rId12"/>
    <p:sldMasterId id="2147483772" r:id="rId13"/>
  </p:sldMasterIdLst>
  <p:notesMasterIdLst>
    <p:notesMasterId r:id="rId29"/>
  </p:notesMasterIdLst>
  <p:sldIdLst>
    <p:sldId id="258" r:id="rId14"/>
    <p:sldId id="264" r:id="rId15"/>
    <p:sldId id="2139118762" r:id="rId16"/>
    <p:sldId id="2139118771" r:id="rId17"/>
    <p:sldId id="2139118741" r:id="rId18"/>
    <p:sldId id="2139118772" r:id="rId19"/>
    <p:sldId id="2139118773" r:id="rId20"/>
    <p:sldId id="2139118756" r:id="rId21"/>
    <p:sldId id="2139118763" r:id="rId22"/>
    <p:sldId id="2139118770" r:id="rId23"/>
    <p:sldId id="2139118769" r:id="rId24"/>
    <p:sldId id="2139118775" r:id="rId25"/>
    <p:sldId id="2139118761" r:id="rId26"/>
    <p:sldId id="2139118747" r:id="rId27"/>
    <p:sldId id="2139118774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71ECF-EEE9-4653-9391-680FDB8ABAD0}" v="1" dt="2024-09-16T14:49:21.359"/>
    <p1510:client id="{4F58267B-B02F-49B4-84A8-375189F568C9}" v="5" dt="2024-09-16T15:06:33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enonbusinesseconomics.sharepoint.com/sites/12887/Shared%20Documents/General/Data%20og%20analyse/Internasjonale%20sammenligninger/Investeringer/Bruttoinvesteringer%20OEC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enonbusinesseconomics.sharepoint.com/sites/12887/Shared%20Documents/General/Data%20og%20analyse/Internasjonale%20sammenligninger/Sysselsetting/Antall%20ansatte%20i%20helsevesenet%20OEC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85968127176461"/>
          <c:y val="1.7641717965189506E-2"/>
          <c:w val="0.81787439370078729"/>
          <c:h val="0.83932857230055546"/>
        </c:manualLayout>
      </c:layout>
      <c:lineChart>
        <c:grouping val="standard"/>
        <c:varyColors val="0"/>
        <c:ser>
          <c:idx val="0"/>
          <c:order val="0"/>
          <c:tx>
            <c:v>Norge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'Investment % of exp uten nan'!$D$5:$BA$5</c:f>
              <c:strCach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strCache>
            </c:strRef>
          </c:cat>
          <c:val>
            <c:numRef>
              <c:f>'Investment % of exp uten nan'!$D$33:$BA$33</c:f>
              <c:numCache>
                <c:formatCode>#\ ##0.000_ ;\-#\ ##0.000\ </c:formatCode>
                <c:ptCount val="49"/>
                <c:pt idx="0">
                  <c:v>9.4665664913598804E-2</c:v>
                </c:pt>
                <c:pt idx="1">
                  <c:v>8.7731644381890683E-2</c:v>
                </c:pt>
                <c:pt idx="2">
                  <c:v>0.10049601035152039</c:v>
                </c:pt>
                <c:pt idx="3">
                  <c:v>0.10129490392648287</c:v>
                </c:pt>
                <c:pt idx="4">
                  <c:v>0.1092314118629908</c:v>
                </c:pt>
                <c:pt idx="5">
                  <c:v>0.11571043511744319</c:v>
                </c:pt>
                <c:pt idx="6">
                  <c:v>0.11983471074380166</c:v>
                </c:pt>
                <c:pt idx="7">
                  <c:v>0.10906796466558501</c:v>
                </c:pt>
                <c:pt idx="8">
                  <c:v>0.10126374528147054</c:v>
                </c:pt>
                <c:pt idx="9">
                  <c:v>9.9838391093553608E-2</c:v>
                </c:pt>
                <c:pt idx="10">
                  <c:v>9.9630314232902042E-2</c:v>
                </c:pt>
                <c:pt idx="11">
                  <c:v>8.5110294117647062E-2</c:v>
                </c:pt>
                <c:pt idx="12">
                  <c:v>7.3936170212765953E-2</c:v>
                </c:pt>
                <c:pt idx="13">
                  <c:v>5.9773273789075917E-2</c:v>
                </c:pt>
                <c:pt idx="14">
                  <c:v>5.1651761270304797E-2</c:v>
                </c:pt>
                <c:pt idx="15">
                  <c:v>4.6375753149534411E-2</c:v>
                </c:pt>
                <c:pt idx="16">
                  <c:v>5.5593105778979385E-2</c:v>
                </c:pt>
                <c:pt idx="17">
                  <c:v>6.727331816704582E-2</c:v>
                </c:pt>
                <c:pt idx="18">
                  <c:v>7.7253218884120164E-2</c:v>
                </c:pt>
                <c:pt idx="19">
                  <c:v>6.9794050343249425E-2</c:v>
                </c:pt>
                <c:pt idx="20">
                  <c:v>6.0070671378091869E-2</c:v>
                </c:pt>
                <c:pt idx="21">
                  <c:v>6.8299319727891161E-2</c:v>
                </c:pt>
                <c:pt idx="22">
                  <c:v>5.7459005465937872E-2</c:v>
                </c:pt>
                <c:pt idx="23">
                  <c:v>5.4742547425474256E-2</c:v>
                </c:pt>
                <c:pt idx="24">
                  <c:v>5.4298642533936653E-2</c:v>
                </c:pt>
                <c:pt idx="25">
                  <c:v>6.1047710710848344E-2</c:v>
                </c:pt>
                <c:pt idx="26">
                  <c:v>6.6351370148838504E-2</c:v>
                </c:pt>
                <c:pt idx="27">
                  <c:v>6.3799560893710444E-2</c:v>
                </c:pt>
                <c:pt idx="28">
                  <c:v>7.6302361457220844E-2</c:v>
                </c:pt>
                <c:pt idx="29">
                  <c:v>8.3807491702228537E-2</c:v>
                </c:pt>
                <c:pt idx="30">
                  <c:v>7.3132780082987542E-2</c:v>
                </c:pt>
                <c:pt idx="31">
                  <c:v>7.7910745450012461E-2</c:v>
                </c:pt>
                <c:pt idx="32">
                  <c:v>6.7770247750249979E-2</c:v>
                </c:pt>
                <c:pt idx="33">
                  <c:v>6.8692349430276731E-2</c:v>
                </c:pt>
                <c:pt idx="34">
                  <c:v>6.9606620564561836E-2</c:v>
                </c:pt>
                <c:pt idx="35">
                  <c:v>6.7363112391930852E-2</c:v>
                </c:pt>
                <c:pt idx="36">
                  <c:v>6.4956400859345384E-2</c:v>
                </c:pt>
                <c:pt idx="37">
                  <c:v>6.6078747981617197E-2</c:v>
                </c:pt>
                <c:pt idx="38">
                  <c:v>5.4766989071724656E-2</c:v>
                </c:pt>
                <c:pt idx="39">
                  <c:v>4.5845272206303724E-2</c:v>
                </c:pt>
                <c:pt idx="40">
                  <c:v>3.8737929485739946E-2</c:v>
                </c:pt>
                <c:pt idx="41">
                  <c:v>3.925361247013312E-2</c:v>
                </c:pt>
                <c:pt idx="42">
                  <c:v>4.3631806789701522E-2</c:v>
                </c:pt>
                <c:pt idx="43">
                  <c:v>5.4647256438969768E-2</c:v>
                </c:pt>
                <c:pt idx="44">
                  <c:v>5.8855002675227398E-2</c:v>
                </c:pt>
                <c:pt idx="45">
                  <c:v>4.8662520975224555E-2</c:v>
                </c:pt>
                <c:pt idx="46">
                  <c:v>5.2780662826928532E-2</c:v>
                </c:pt>
                <c:pt idx="47">
                  <c:v>4.8080651415277238E-2</c:v>
                </c:pt>
                <c:pt idx="48">
                  <c:v>4.7964971638969053E-2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11-482A-A73C-2605F250D92A}"/>
            </c:ext>
          </c:extLst>
        </c:ser>
        <c:ser>
          <c:idx val="2"/>
          <c:order val="1"/>
          <c:tx>
            <c:v>Danmark</c:v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Lit>
              <c:ptCount val="30"/>
              <c:pt idx="0">
                <c:v>1990</c:v>
              </c:pt>
              <c:pt idx="1">
                <c:v>1991</c:v>
              </c:pt>
              <c:pt idx="2">
                <c:v>1992</c:v>
              </c:pt>
              <c:pt idx="3">
                <c:v>1993</c:v>
              </c:pt>
              <c:pt idx="4">
                <c:v>1994</c:v>
              </c:pt>
              <c:pt idx="5">
                <c:v>1995</c:v>
              </c:pt>
              <c:pt idx="6">
                <c:v>1996</c:v>
              </c:pt>
              <c:pt idx="7">
                <c:v>1997</c:v>
              </c:pt>
              <c:pt idx="8">
                <c:v>1998</c:v>
              </c:pt>
              <c:pt idx="9">
                <c:v>1999</c:v>
              </c:pt>
              <c:pt idx="10">
                <c:v>2000</c:v>
              </c:pt>
              <c:pt idx="11">
                <c:v>2001</c:v>
              </c:pt>
              <c:pt idx="12">
                <c:v>2002</c:v>
              </c:pt>
              <c:pt idx="13">
                <c:v>2003</c:v>
              </c:pt>
              <c:pt idx="14">
                <c:v>2004</c:v>
              </c:pt>
              <c:pt idx="15">
                <c:v>2005</c:v>
              </c:pt>
              <c:pt idx="16">
                <c:v>2006</c:v>
              </c:pt>
              <c:pt idx="17">
                <c:v>2007</c:v>
              </c:pt>
              <c:pt idx="18">
                <c:v>2008</c:v>
              </c:pt>
              <c:pt idx="19">
                <c:v>2009</c:v>
              </c:pt>
              <c:pt idx="20">
                <c:v>2010</c:v>
              </c:pt>
              <c:pt idx="21">
                <c:v>2011</c:v>
              </c:pt>
              <c:pt idx="22">
                <c:v>2012</c:v>
              </c:pt>
              <c:pt idx="23">
                <c:v>2013</c:v>
              </c:pt>
              <c:pt idx="24">
                <c:v>2014</c:v>
              </c:pt>
              <c:pt idx="25">
                <c:v>2015</c:v>
              </c:pt>
              <c:pt idx="26">
                <c:v>2016</c:v>
              </c:pt>
              <c:pt idx="27">
                <c:v>2017</c:v>
              </c:pt>
              <c:pt idx="28">
                <c:v>2018</c:v>
              </c:pt>
              <c:pt idx="29">
                <c:v>2019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'Investment % of exp uten nan'!$D$14:$AZ$14</c:f>
              <c:numCache>
                <c:formatCode>General</c:formatCode>
                <c:ptCount val="49"/>
                <c:pt idx="10" formatCode="#\ ##0.000_ ;\-#\ ##0.000\ ">
                  <c:v>4.2181558935361213E-2</c:v>
                </c:pt>
                <c:pt idx="11" formatCode="#\ ##0.000_ ;\-#\ ##0.000\ ">
                  <c:v>4.1516034985422744E-2</c:v>
                </c:pt>
                <c:pt idx="12" formatCode="#\ ##0.000_ ;\-#\ ##0.000\ ">
                  <c:v>3.6178107606679034E-2</c:v>
                </c:pt>
                <c:pt idx="13" formatCode="#\ ##0.000_ ;\-#\ ##0.000\ ">
                  <c:v>3.0292230933713474E-2</c:v>
                </c:pt>
                <c:pt idx="14" formatCode="#\ ##0.000_ ;\-#\ ##0.000\ ">
                  <c:v>3.6511919698870764E-2</c:v>
                </c:pt>
                <c:pt idx="15" formatCode="#\ ##0.000_ ;\-#\ ##0.000\ ">
                  <c:v>4.2909273939851521E-2</c:v>
                </c:pt>
                <c:pt idx="16" formatCode="#\ ##0.000_ ;\-#\ ##0.000\ ">
                  <c:v>3.4134988363072154E-2</c:v>
                </c:pt>
                <c:pt idx="17" formatCode="#\ ##0.000_ ;\-#\ ##0.000\ ">
                  <c:v>3.1288800595977155E-2</c:v>
                </c:pt>
                <c:pt idx="18" formatCode="#\ ##0.000_ ;\-#\ ##0.000\ ">
                  <c:v>3.0643389085581733E-2</c:v>
                </c:pt>
                <c:pt idx="19" formatCode="#\ ##0.000_ ;\-#\ ##0.000\ ">
                  <c:v>2.6547574742587766E-2</c:v>
                </c:pt>
                <c:pt idx="20" formatCode="#\ ##0.000_ ;\-#\ ##0.000\ ">
                  <c:v>2.0029858173675044E-2</c:v>
                </c:pt>
                <c:pt idx="21" formatCode="#\ ##0.000_ ;\-#\ ##0.000\ ">
                  <c:v>1.6876574307304788E-2</c:v>
                </c:pt>
                <c:pt idx="22" formatCode="#\ ##0.000_ ;\-#\ ##0.000\ ">
                  <c:v>2.1995977878330818E-2</c:v>
                </c:pt>
                <c:pt idx="23" formatCode="#\ ##0.000_ ;\-#\ ##0.000\ ">
                  <c:v>2.4369646519483656E-2</c:v>
                </c:pt>
                <c:pt idx="24" formatCode="#\ ##0.000_ ;\-#\ ##0.000\ ">
                  <c:v>2.7237835830134952E-2</c:v>
                </c:pt>
                <c:pt idx="25" formatCode="#\ ##0.000_ ;\-#\ ##0.000\ ">
                  <c:v>2.8567751898082614E-2</c:v>
                </c:pt>
                <c:pt idx="26" formatCode="#\ ##0.000_ ;\-#\ ##0.000\ ">
                  <c:v>2.9595611685163923E-2</c:v>
                </c:pt>
                <c:pt idx="27" formatCode="#\ ##0.000_ ;\-#\ ##0.000\ ">
                  <c:v>3.303225806451613E-2</c:v>
                </c:pt>
                <c:pt idx="28" formatCode="#\ ##0.000_ ;\-#\ ##0.000\ ">
                  <c:v>5.9719279661016957E-2</c:v>
                </c:pt>
                <c:pt idx="29" formatCode="#\ ##0.000_ ;\-#\ ##0.000\ ">
                  <c:v>4.9148885159434184E-2</c:v>
                </c:pt>
                <c:pt idx="30" formatCode="#\ ##0.000_ ;\-#\ ##0.000\ ">
                  <c:v>4.676702862783811E-2</c:v>
                </c:pt>
                <c:pt idx="31" formatCode="#\ ##0.000_ ;\-#\ ##0.000\ ">
                  <c:v>4.9005681818181816E-2</c:v>
                </c:pt>
                <c:pt idx="32" formatCode="#\ ##0.000_ ;\-#\ ##0.000\ ">
                  <c:v>4.3892910490635414E-2</c:v>
                </c:pt>
                <c:pt idx="33" formatCode="#\ ##0.000_ ;\-#\ ##0.000\ ">
                  <c:v>4.1217430368373761E-2</c:v>
                </c:pt>
                <c:pt idx="34" formatCode="#\ ##0.000_ ;\-#\ ##0.000\ ">
                  <c:v>4.5742200510713892E-2</c:v>
                </c:pt>
                <c:pt idx="35" formatCode="#\ ##0.000_ ;\-#\ ##0.000\ ">
                  <c:v>4.7189528104718957E-2</c:v>
                </c:pt>
                <c:pt idx="36" formatCode="#\ ##0.000_ ;\-#\ ##0.000\ ">
                  <c:v>4.9841858436034461E-2</c:v>
                </c:pt>
                <c:pt idx="37" formatCode="#\ ##0.000_ ;\-#\ ##0.000\ ">
                  <c:v>4.4182305630026814E-2</c:v>
                </c:pt>
                <c:pt idx="38" formatCode="#\ ##0.000_ ;\-#\ ##0.000\ ">
                  <c:v>4.1951424666176011E-2</c:v>
                </c:pt>
                <c:pt idx="39" formatCode="#\ ##0.000_ ;\-#\ ##0.000\ ">
                  <c:v>3.8973205920929364E-2</c:v>
                </c:pt>
                <c:pt idx="40" formatCode="#\ ##0.000_ ;\-#\ ##0.000\ ">
                  <c:v>4.9453208168005421E-2</c:v>
                </c:pt>
                <c:pt idx="41" formatCode="#\ ##0.000_ ;\-#\ ##0.000\ ">
                  <c:v>5.7027479562690823E-2</c:v>
                </c:pt>
                <c:pt idx="42" formatCode="#\ ##0.000_ ;\-#\ ##0.000\ ">
                  <c:v>6.7766819646518886E-2</c:v>
                </c:pt>
                <c:pt idx="43" formatCode="#\ ##0.000_ ;\-#\ ##0.000\ ">
                  <c:v>6.0963618485742381E-2</c:v>
                </c:pt>
                <c:pt idx="44" formatCode="#\ ##0.000_ ;\-#\ ##0.000\ ">
                  <c:v>6.4589068029885954E-2</c:v>
                </c:pt>
                <c:pt idx="45" formatCode="#\ ##0.000_ ;\-#\ ##0.000\ ">
                  <c:v>6.2188325022000585E-2</c:v>
                </c:pt>
                <c:pt idx="46" formatCode="#\ ##0.000_ ;\-#\ ##0.000\ ">
                  <c:v>5.8649581074420899E-2</c:v>
                </c:pt>
                <c:pt idx="47" formatCode="#\ ##0.000_ ;\-#\ ##0.000\ ">
                  <c:v>6.0067180399130608E-2</c:v>
                </c:pt>
                <c:pt idx="48" formatCode="#\ ##0.000_ ;\-#\ ##0.000\ ">
                  <c:v>5.4824344383968333E-2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11-482A-A73C-2605F250D92A}"/>
            </c:ext>
          </c:extLst>
        </c:ser>
        <c:ser>
          <c:idx val="1"/>
          <c:order val="2"/>
          <c:tx>
            <c:v>Sverige</c:v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29"/>
              <c:pt idx="0">
                <c:v>1990</c:v>
              </c:pt>
              <c:pt idx="1">
                <c:v>1991</c:v>
              </c:pt>
              <c:pt idx="2">
                <c:v>1992</c:v>
              </c:pt>
              <c:pt idx="3">
                <c:v>1993</c:v>
              </c:pt>
              <c:pt idx="4">
                <c:v>1994</c:v>
              </c:pt>
              <c:pt idx="5">
                <c:v>1995</c:v>
              </c:pt>
              <c:pt idx="6">
                <c:v>1996</c:v>
              </c:pt>
              <c:pt idx="7">
                <c:v>1997</c:v>
              </c:pt>
              <c:pt idx="8">
                <c:v>1998</c:v>
              </c:pt>
              <c:pt idx="9">
                <c:v>1999</c:v>
              </c:pt>
              <c:pt idx="10">
                <c:v>2000</c:v>
              </c:pt>
              <c:pt idx="11">
                <c:v>2001</c:v>
              </c:pt>
              <c:pt idx="12">
                <c:v>2002</c:v>
              </c:pt>
              <c:pt idx="13">
                <c:v>2003</c:v>
              </c:pt>
              <c:pt idx="14">
                <c:v>2004</c:v>
              </c:pt>
              <c:pt idx="15">
                <c:v>2005</c:v>
              </c:pt>
              <c:pt idx="16">
                <c:v>2006</c:v>
              </c:pt>
              <c:pt idx="17">
                <c:v>2007</c:v>
              </c:pt>
              <c:pt idx="18">
                <c:v>2008</c:v>
              </c:pt>
              <c:pt idx="19">
                <c:v>2009</c:v>
              </c:pt>
              <c:pt idx="20">
                <c:v>2010</c:v>
              </c:pt>
              <c:pt idx="21">
                <c:v>2011</c:v>
              </c:pt>
              <c:pt idx="22">
                <c:v>2012</c:v>
              </c:pt>
              <c:pt idx="23">
                <c:v>2013</c:v>
              </c:pt>
              <c:pt idx="24">
                <c:v>2014</c:v>
              </c:pt>
              <c:pt idx="25">
                <c:v>2015</c:v>
              </c:pt>
              <c:pt idx="26">
                <c:v>2016</c:v>
              </c:pt>
              <c:pt idx="27">
                <c:v>2017</c:v>
              </c:pt>
              <c:pt idx="28">
                <c:v>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'Investment % of exp uten nan'!$D$39:$BA$39</c:f>
              <c:numCache>
                <c:formatCode>#\ ##0.000_ ;\-#\ ##0.000\ </c:formatCode>
                <c:ptCount val="49"/>
                <c:pt idx="0">
                  <c:v>0.16097204458249589</c:v>
                </c:pt>
                <c:pt idx="1">
                  <c:v>0.13047893044508377</c:v>
                </c:pt>
                <c:pt idx="2">
                  <c:v>0.11181364392678869</c:v>
                </c:pt>
                <c:pt idx="3">
                  <c:v>9.4585561497326193E-2</c:v>
                </c:pt>
                <c:pt idx="4">
                  <c:v>8.131126466334565E-2</c:v>
                </c:pt>
                <c:pt idx="5">
                  <c:v>8.1002151859821708E-2</c:v>
                </c:pt>
                <c:pt idx="6">
                  <c:v>7.6877761413843893E-2</c:v>
                </c:pt>
                <c:pt idx="7">
                  <c:v>7.238499270847143E-2</c:v>
                </c:pt>
                <c:pt idx="8">
                  <c:v>7.4035041496509024E-2</c:v>
                </c:pt>
                <c:pt idx="9">
                  <c:v>7.1905907511360598E-2</c:v>
                </c:pt>
                <c:pt idx="10">
                  <c:v>7.2281422518936961E-2</c:v>
                </c:pt>
                <c:pt idx="11">
                  <c:v>7.5139381652306131E-2</c:v>
                </c:pt>
                <c:pt idx="12">
                  <c:v>7.6961644522436701E-2</c:v>
                </c:pt>
                <c:pt idx="13">
                  <c:v>7.782002534854246E-2</c:v>
                </c:pt>
                <c:pt idx="14">
                  <c:v>7.88414079750617E-2</c:v>
                </c:pt>
                <c:pt idx="15">
                  <c:v>7.4849480021893816E-2</c:v>
                </c:pt>
                <c:pt idx="16">
                  <c:v>7.3597965814380564E-2</c:v>
                </c:pt>
                <c:pt idx="17">
                  <c:v>6.5250803409249686E-2</c:v>
                </c:pt>
                <c:pt idx="18">
                  <c:v>6.8702290076335881E-2</c:v>
                </c:pt>
                <c:pt idx="19">
                  <c:v>5.9442030001401934E-2</c:v>
                </c:pt>
                <c:pt idx="20">
                  <c:v>4.6582559267988356E-2</c:v>
                </c:pt>
                <c:pt idx="21">
                  <c:v>4.2916666666666665E-2</c:v>
                </c:pt>
                <c:pt idx="22">
                  <c:v>3.7685420285981555E-2</c:v>
                </c:pt>
                <c:pt idx="23">
                  <c:v>4.4142394822006478E-2</c:v>
                </c:pt>
                <c:pt idx="24">
                  <c:v>4.6879258653584076E-2</c:v>
                </c:pt>
                <c:pt idx="25">
                  <c:v>4.9345279117849757E-2</c:v>
                </c:pt>
                <c:pt idx="26">
                  <c:v>4.9778612639205688E-2</c:v>
                </c:pt>
                <c:pt idx="27">
                  <c:v>4.9965588437715071E-2</c:v>
                </c:pt>
                <c:pt idx="28">
                  <c:v>4.6704793028322443E-2</c:v>
                </c:pt>
                <c:pt idx="29">
                  <c:v>5.6542372881355933E-2</c:v>
                </c:pt>
                <c:pt idx="30">
                  <c:v>5.0210340616094452E-2</c:v>
                </c:pt>
                <c:pt idx="31">
                  <c:v>5.5261832829808663E-2</c:v>
                </c:pt>
                <c:pt idx="32">
                  <c:v>5.8153622486067362E-2</c:v>
                </c:pt>
                <c:pt idx="33">
                  <c:v>5.3191489361702128E-2</c:v>
                </c:pt>
                <c:pt idx="34">
                  <c:v>5.086196356522802E-2</c:v>
                </c:pt>
                <c:pt idx="35">
                  <c:v>4.9152335650689112E-2</c:v>
                </c:pt>
                <c:pt idx="36">
                  <c:v>4.8136262651197234E-2</c:v>
                </c:pt>
                <c:pt idx="37">
                  <c:v>5.196419691695673E-2</c:v>
                </c:pt>
                <c:pt idx="38">
                  <c:v>5.6532815722431157E-2</c:v>
                </c:pt>
                <c:pt idx="39">
                  <c:v>5.5782776641672346E-2</c:v>
                </c:pt>
                <c:pt idx="40">
                  <c:v>6.2979846449136276E-2</c:v>
                </c:pt>
                <c:pt idx="41">
                  <c:v>5.4757802029484964E-2</c:v>
                </c:pt>
                <c:pt idx="42">
                  <c:v>5.0900984581088618E-2</c:v>
                </c:pt>
                <c:pt idx="43">
                  <c:v>4.9520328917313845E-2</c:v>
                </c:pt>
                <c:pt idx="44">
                  <c:v>5.0182149362477231E-2</c:v>
                </c:pt>
                <c:pt idx="45">
                  <c:v>5.153306243073514E-2</c:v>
                </c:pt>
                <c:pt idx="46">
                  <c:v>5.0189131838730514E-2</c:v>
                </c:pt>
                <c:pt idx="47">
                  <c:v>5.0023158869847158E-2</c:v>
                </c:pt>
                <c:pt idx="48">
                  <c:v>5.3738747014514053E-2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11-482A-A73C-2605F250D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8507216"/>
        <c:axId val="758504264"/>
      </c:lineChart>
      <c:catAx>
        <c:axId val="75850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8504264"/>
        <c:crosses val="autoZero"/>
        <c:auto val="1"/>
        <c:lblAlgn val="ctr"/>
        <c:lblOffset val="100"/>
        <c:noMultiLvlLbl val="0"/>
      </c:catAx>
      <c:valAx>
        <c:axId val="7585042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Investeringer i prosent av helseutgifter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850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98204585829007"/>
          <c:y val="0.20242989745355353"/>
          <c:w val="0.23901793751878736"/>
          <c:h val="0.23676642995049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20522834645668"/>
          <c:y val="4.2635658914728682E-2"/>
          <c:w val="0.78804283464566927"/>
          <c:h val="0.81855361995786136"/>
        </c:manualLayout>
      </c:layout>
      <c:lineChart>
        <c:grouping val="standard"/>
        <c:varyColors val="0"/>
        <c:ser>
          <c:idx val="0"/>
          <c:order val="0"/>
          <c:tx>
            <c:v>Norge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'Total health and social employm'!$D$5:$BA$5</c:f>
              <c:strCach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strCache>
            </c:strRef>
          </c:cat>
          <c:val>
            <c:numRef>
              <c:f>'Total health and social employm'!$D$32:$BA$32</c:f>
              <c:numCache>
                <c:formatCode>General</c:formatCode>
                <c:ptCount val="50"/>
                <c:pt idx="0">
                  <c:v>28.9</c:v>
                </c:pt>
                <c:pt idx="1">
                  <c:v>31.26</c:v>
                </c:pt>
                <c:pt idx="2">
                  <c:v>34.07</c:v>
                </c:pt>
                <c:pt idx="3">
                  <c:v>36.11</c:v>
                </c:pt>
                <c:pt idx="4">
                  <c:v>38.39</c:v>
                </c:pt>
                <c:pt idx="5">
                  <c:v>41.92</c:v>
                </c:pt>
                <c:pt idx="6">
                  <c:v>45.7</c:v>
                </c:pt>
                <c:pt idx="7">
                  <c:v>49.22</c:v>
                </c:pt>
                <c:pt idx="8">
                  <c:v>52.48</c:v>
                </c:pt>
                <c:pt idx="9">
                  <c:v>55.49</c:v>
                </c:pt>
                <c:pt idx="10">
                  <c:v>58.5</c:v>
                </c:pt>
                <c:pt idx="11">
                  <c:v>60.74</c:v>
                </c:pt>
                <c:pt idx="12">
                  <c:v>60.27</c:v>
                </c:pt>
                <c:pt idx="13">
                  <c:v>61.04</c:v>
                </c:pt>
                <c:pt idx="14">
                  <c:v>61.35</c:v>
                </c:pt>
                <c:pt idx="15">
                  <c:v>62.13</c:v>
                </c:pt>
                <c:pt idx="16">
                  <c:v>64.31</c:v>
                </c:pt>
                <c:pt idx="17">
                  <c:v>67.11</c:v>
                </c:pt>
                <c:pt idx="18">
                  <c:v>69.13</c:v>
                </c:pt>
                <c:pt idx="19">
                  <c:v>69.55</c:v>
                </c:pt>
                <c:pt idx="20">
                  <c:v>72.62</c:v>
                </c:pt>
                <c:pt idx="21">
                  <c:v>75.319999999999993</c:v>
                </c:pt>
                <c:pt idx="22">
                  <c:v>77.69</c:v>
                </c:pt>
                <c:pt idx="23">
                  <c:v>79.78</c:v>
                </c:pt>
                <c:pt idx="24">
                  <c:v>80.709999999999994</c:v>
                </c:pt>
                <c:pt idx="25">
                  <c:v>83.27</c:v>
                </c:pt>
                <c:pt idx="26">
                  <c:v>85.36</c:v>
                </c:pt>
                <c:pt idx="27">
                  <c:v>87.17</c:v>
                </c:pt>
                <c:pt idx="28">
                  <c:v>88.91</c:v>
                </c:pt>
                <c:pt idx="29">
                  <c:v>90.77</c:v>
                </c:pt>
                <c:pt idx="30">
                  <c:v>91.74</c:v>
                </c:pt>
                <c:pt idx="31">
                  <c:v>97.04</c:v>
                </c:pt>
                <c:pt idx="32">
                  <c:v>95.63</c:v>
                </c:pt>
                <c:pt idx="33">
                  <c:v>95.07</c:v>
                </c:pt>
                <c:pt idx="34">
                  <c:v>96.47</c:v>
                </c:pt>
                <c:pt idx="35">
                  <c:v>96.47</c:v>
                </c:pt>
                <c:pt idx="36">
                  <c:v>98.48</c:v>
                </c:pt>
                <c:pt idx="37">
                  <c:v>99.17</c:v>
                </c:pt>
                <c:pt idx="38">
                  <c:v>100.46</c:v>
                </c:pt>
                <c:pt idx="39">
                  <c:v>101.27</c:v>
                </c:pt>
                <c:pt idx="40">
                  <c:v>101.65</c:v>
                </c:pt>
                <c:pt idx="41">
                  <c:v>102.76</c:v>
                </c:pt>
                <c:pt idx="42">
                  <c:v>103.22</c:v>
                </c:pt>
                <c:pt idx="43">
                  <c:v>103.94</c:v>
                </c:pt>
                <c:pt idx="44">
                  <c:v>104.14</c:v>
                </c:pt>
                <c:pt idx="45">
                  <c:v>105.04</c:v>
                </c:pt>
                <c:pt idx="46">
                  <c:v>106.03</c:v>
                </c:pt>
                <c:pt idx="47">
                  <c:v>106.31</c:v>
                </c:pt>
                <c:pt idx="48">
                  <c:v>106.74</c:v>
                </c:pt>
                <c:pt idx="49">
                  <c:v>107.54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AC-4F0E-BA3B-0EC5576E9D1C}"/>
            </c:ext>
          </c:extLst>
        </c:ser>
        <c:ser>
          <c:idx val="1"/>
          <c:order val="1"/>
          <c:tx>
            <c:v>Sverige</c:v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'Total health and social employm'!$D$5:$BA$5</c:f>
              <c:strCach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strCache>
            </c:strRef>
          </c:cat>
          <c:val>
            <c:numRef>
              <c:f>'Total health and social employm'!$D$38:$AY$38</c:f>
              <c:numCache>
                <c:formatCode>General</c:formatCode>
                <c:ptCount val="48"/>
                <c:pt idx="23">
                  <c:v>76.27</c:v>
                </c:pt>
                <c:pt idx="24">
                  <c:v>75.510000000000005</c:v>
                </c:pt>
                <c:pt idx="25">
                  <c:v>77.83</c:v>
                </c:pt>
                <c:pt idx="26">
                  <c:v>77.25</c:v>
                </c:pt>
                <c:pt idx="27">
                  <c:v>76.87</c:v>
                </c:pt>
                <c:pt idx="28">
                  <c:v>78.069999999999993</c:v>
                </c:pt>
                <c:pt idx="29">
                  <c:v>79.48</c:v>
                </c:pt>
                <c:pt idx="30">
                  <c:v>80.930000000000007</c:v>
                </c:pt>
                <c:pt idx="31">
                  <c:v>80.599999999999994</c:v>
                </c:pt>
                <c:pt idx="32">
                  <c:v>82.02</c:v>
                </c:pt>
                <c:pt idx="33">
                  <c:v>81.599999999999994</c:v>
                </c:pt>
                <c:pt idx="34">
                  <c:v>81.5</c:v>
                </c:pt>
                <c:pt idx="35">
                  <c:v>80.959999999999994</c:v>
                </c:pt>
                <c:pt idx="36">
                  <c:v>80.39</c:v>
                </c:pt>
                <c:pt idx="37">
                  <c:v>81.22</c:v>
                </c:pt>
                <c:pt idx="38">
                  <c:v>80.81</c:v>
                </c:pt>
                <c:pt idx="39">
                  <c:v>79.69</c:v>
                </c:pt>
                <c:pt idx="40">
                  <c:v>78.69</c:v>
                </c:pt>
                <c:pt idx="41">
                  <c:v>79.69</c:v>
                </c:pt>
                <c:pt idx="42">
                  <c:v>78.790000000000006</c:v>
                </c:pt>
                <c:pt idx="43">
                  <c:v>79.48</c:v>
                </c:pt>
                <c:pt idx="44">
                  <c:v>80.44</c:v>
                </c:pt>
                <c:pt idx="45">
                  <c:v>82.76</c:v>
                </c:pt>
                <c:pt idx="46">
                  <c:v>85.36</c:v>
                </c:pt>
                <c:pt idx="47">
                  <c:v>83.92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AC-4F0E-BA3B-0EC5576E9D1C}"/>
            </c:ext>
          </c:extLst>
        </c:ser>
        <c:ser>
          <c:idx val="2"/>
          <c:order val="2"/>
          <c:tx>
            <c:v>Danmark</c:v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'Total health and social employm'!$D$5:$BA$5</c:f>
              <c:strCach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strCache>
            </c:strRef>
          </c:cat>
          <c:val>
            <c:numRef>
              <c:f>'Total health and social employm'!$D$13:$BA$13</c:f>
              <c:numCache>
                <c:formatCode>General</c:formatCode>
                <c:ptCount val="50"/>
                <c:pt idx="0">
                  <c:v>33.479999999999997</c:v>
                </c:pt>
                <c:pt idx="1">
                  <c:v>37.68</c:v>
                </c:pt>
                <c:pt idx="2">
                  <c:v>42.67</c:v>
                </c:pt>
                <c:pt idx="3">
                  <c:v>45.8</c:v>
                </c:pt>
                <c:pt idx="4">
                  <c:v>49.75</c:v>
                </c:pt>
                <c:pt idx="5">
                  <c:v>52.57</c:v>
                </c:pt>
                <c:pt idx="6">
                  <c:v>54.61</c:v>
                </c:pt>
                <c:pt idx="7">
                  <c:v>56.21</c:v>
                </c:pt>
                <c:pt idx="8">
                  <c:v>60.15</c:v>
                </c:pt>
                <c:pt idx="9">
                  <c:v>64.489999999999995</c:v>
                </c:pt>
                <c:pt idx="10">
                  <c:v>68.510000000000005</c:v>
                </c:pt>
                <c:pt idx="11">
                  <c:v>70.88</c:v>
                </c:pt>
                <c:pt idx="12">
                  <c:v>74.84</c:v>
                </c:pt>
                <c:pt idx="13">
                  <c:v>75.47</c:v>
                </c:pt>
                <c:pt idx="14">
                  <c:v>74.14</c:v>
                </c:pt>
                <c:pt idx="15">
                  <c:v>75.87</c:v>
                </c:pt>
                <c:pt idx="16">
                  <c:v>76.95</c:v>
                </c:pt>
                <c:pt idx="17">
                  <c:v>79.19</c:v>
                </c:pt>
                <c:pt idx="18">
                  <c:v>83.24</c:v>
                </c:pt>
                <c:pt idx="19">
                  <c:v>83.58</c:v>
                </c:pt>
                <c:pt idx="20">
                  <c:v>86.37</c:v>
                </c:pt>
                <c:pt idx="21">
                  <c:v>85.37</c:v>
                </c:pt>
                <c:pt idx="22">
                  <c:v>85.47</c:v>
                </c:pt>
                <c:pt idx="23">
                  <c:v>84.8</c:v>
                </c:pt>
                <c:pt idx="24">
                  <c:v>84.71</c:v>
                </c:pt>
                <c:pt idx="25">
                  <c:v>83.69</c:v>
                </c:pt>
                <c:pt idx="26">
                  <c:v>84.36</c:v>
                </c:pt>
                <c:pt idx="27">
                  <c:v>86.28</c:v>
                </c:pt>
                <c:pt idx="28">
                  <c:v>88.42</c:v>
                </c:pt>
                <c:pt idx="29">
                  <c:v>88.69</c:v>
                </c:pt>
                <c:pt idx="30">
                  <c:v>89.33</c:v>
                </c:pt>
                <c:pt idx="31">
                  <c:v>90.88</c:v>
                </c:pt>
                <c:pt idx="32">
                  <c:v>91.33</c:v>
                </c:pt>
                <c:pt idx="33">
                  <c:v>91.64</c:v>
                </c:pt>
                <c:pt idx="34">
                  <c:v>91.22</c:v>
                </c:pt>
                <c:pt idx="35">
                  <c:v>91.71</c:v>
                </c:pt>
                <c:pt idx="36">
                  <c:v>92.69</c:v>
                </c:pt>
                <c:pt idx="37">
                  <c:v>92.83</c:v>
                </c:pt>
                <c:pt idx="38">
                  <c:v>92.11</c:v>
                </c:pt>
                <c:pt idx="39">
                  <c:v>94.15</c:v>
                </c:pt>
                <c:pt idx="40">
                  <c:v>94.27</c:v>
                </c:pt>
                <c:pt idx="41">
                  <c:v>92.09</c:v>
                </c:pt>
                <c:pt idx="42">
                  <c:v>90.67</c:v>
                </c:pt>
                <c:pt idx="43">
                  <c:v>91.01</c:v>
                </c:pt>
                <c:pt idx="44">
                  <c:v>90.02</c:v>
                </c:pt>
                <c:pt idx="45">
                  <c:v>89.03</c:v>
                </c:pt>
                <c:pt idx="46">
                  <c:v>88.34</c:v>
                </c:pt>
                <c:pt idx="47">
                  <c:v>88.64</c:v>
                </c:pt>
                <c:pt idx="48">
                  <c:v>89.58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AC-4F0E-BA3B-0EC5576E9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7270976"/>
        <c:axId val="877271304"/>
      </c:lineChart>
      <c:catAx>
        <c:axId val="87727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77271304"/>
        <c:crosses val="autoZero"/>
        <c:auto val="1"/>
        <c:lblAlgn val="ctr"/>
        <c:lblOffset val="100"/>
        <c:noMultiLvlLbl val="0"/>
      </c:catAx>
      <c:valAx>
        <c:axId val="877271304"/>
        <c:scaling>
          <c:orientation val="minMax"/>
          <c:min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Antall sysselsatte i helse- og omsorgssektoren per 1000 mennesker i landet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7727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42387401574798"/>
          <c:y val="0.61506714276994445"/>
          <c:w val="0.20257612598425198"/>
          <c:h val="0.19622230360739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B73A8-8AE9-4E88-A567-5978A673BCFF}" type="datetimeFigureOut">
              <a:rPr lang="nb-NO" smtClean="0"/>
              <a:t>13.10.2024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D27F3-6CEF-4026-8F85-0EDAEFCFCC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090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Tekst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justeres</a:t>
            </a:r>
            <a:r>
              <a:rPr lang="en-US">
                <a:ea typeface="Calibri"/>
                <a:cs typeface="Calibri"/>
              </a:rPr>
              <a:t> per </a:t>
            </a:r>
            <a:r>
              <a:rPr lang="en-US" err="1">
                <a:ea typeface="Calibri"/>
                <a:cs typeface="Calibri"/>
              </a:rPr>
              <a:t>møte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D8D6A-54C0-46FE-9119-5211B0A0C7F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62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Milepæl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nådd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nb-NO" noProof="0">
                <a:ea typeface="Calibri"/>
                <a:cs typeface="Calibri"/>
              </a:rPr>
              <a:t>i september 2023 – bikket 40 000 medlemmer!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D8D6A-54C0-46FE-9119-5211B0A0C7F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69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Sykehusøkonomi</a:t>
            </a:r>
            <a:endParaRPr lang="nb-NO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Sykehusbygg</a:t>
            </a:r>
            <a:endParaRPr lang="nb-NO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Investeringspakke for sykehus</a:t>
            </a:r>
            <a:endParaRPr lang="nb-NO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Intensivkapasitet</a:t>
            </a:r>
            <a:br>
              <a:rPr lang="nb-NO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nb-NO" sz="180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31A8B-673C-41B6-9E1E-D54EB3E0C5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54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D8D6A-54C0-46FE-9119-5211B0A0C7F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65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3F905-921A-4C8F-BBE6-B7D9AC65BDF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4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9.sv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226E12-25AD-07B4-DF05-77BD8AEAAC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35537" y="6329042"/>
            <a:ext cx="498508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708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98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8B26D63-210D-FC41-9F16-51CACE52A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28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DE0829C-282F-0464-F5C2-FEB3EB755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365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A3696C-8530-0647-A7C7-0D0A626A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7D6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D6BABB-6802-E94C-9C7B-45E4968B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235CB09-2347-1644-648A-427BB58C58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316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90955-6959-E24E-8A4A-15E0F0E8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92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BC6C75-4071-EF41-8CD4-5691590F3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2945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D44698E-5C23-7E94-7484-31AA638391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061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04014F-8757-9140-BE6F-BD2104F91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94C58C-1403-36A3-9796-50E34EAEEC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050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AA5BEEDA-7EC4-ED4E-BB1B-12F8DF6D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020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>
            <a:extLst>
              <a:ext uri="{FF2B5EF4-FFF2-40B4-BE49-F238E27FC236}">
                <a16:creationId xmlns:a16="http://schemas.microsoft.com/office/drawing/2014/main" id="{1052351A-9753-B046-A53B-EC87FA158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00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0AA9F4F-DF1D-7FC3-549F-C19AD7A0F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79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A7BB86F-0D47-F511-DF2B-1A7B7B5FE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508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6909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69098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0B0106-B2F7-8003-AA3C-F7C3B8C5CB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9067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5461D-6531-8D4B-A263-0F14BE7D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FA7A6FC-3FDA-E34F-E495-66E9E326A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361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1A1CD869-6B6A-9D0F-D9AC-5A2E40B99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0806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D023DEE-350B-8497-7BF3-BD91D957D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419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A3696C-8530-0647-A7C7-0D0A626A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7D6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D6BABB-6802-E94C-9C7B-45E4968B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BDB30D8-217A-8F6B-B07B-60D6BB7A2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9262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15A465F-2A1B-0AD9-82DD-CD8D26C833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9599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A3696C-8530-0647-A7C7-0D0A626A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7D6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D6BABB-6802-E94C-9C7B-45E4968B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830A25A-3FFE-8765-5931-859E50494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0565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90955-6959-E24E-8A4A-15E0F0E8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92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BC6C75-4071-EF41-8CD4-5691590F3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2945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356A1A5-FA81-1837-AF48-909958F9E0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530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04014F-8757-9140-BE6F-BD2104F91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D821FC-13A8-B185-16F4-17137AB56E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096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AA5BEEDA-7EC4-ED4E-BB1B-12F8DF6D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020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>
            <a:extLst>
              <a:ext uri="{FF2B5EF4-FFF2-40B4-BE49-F238E27FC236}">
                <a16:creationId xmlns:a16="http://schemas.microsoft.com/office/drawing/2014/main" id="{1052351A-9753-B046-A53B-EC87FA158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00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F917FB3-C41F-4AE2-8CF1-F87EBC40E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79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C334909-F182-776F-9D2C-8FEEEBDF6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4234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6909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69098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4FE2B0-2E68-21E9-2E67-1BDCBD1ABE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419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002197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002197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4FE2B0-2E68-21E9-2E67-1BDCBD1ABE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489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5461D-6531-8D4B-A263-0F14BE7D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0C9E701-52FE-118A-9E4B-A4CC6D286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546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014F331E-EC0E-1E68-4B77-6B6B51753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0806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F2F6088-9012-7608-9AE0-9F0EE14949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677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5B725EA-0296-F68F-DF7A-5312ED3CF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02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90955-6959-E24E-8A4A-15E0F0E8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92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BC6C75-4071-EF41-8CD4-5691590F3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2945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3E27BF4-51C9-8AB3-A75C-BC2A496D35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796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A3696C-8530-0647-A7C7-0D0A626A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708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D6BABB-6802-E94C-9C7B-45E4968B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49734A-236E-BCC1-481E-777AAADD44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255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90955-6959-E24E-8A4A-15E0F0E8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92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BC6C75-4071-EF41-8CD4-5691590F3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2945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D527D24-B0AD-AF2A-9CC0-8F0912C49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94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04014F-8757-9140-BE6F-BD2104F91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FCAD8F-1DD1-8CF8-64BF-3232E93283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6509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AA5BEEDA-7EC4-ED4E-BB1B-12F8DF6D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020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>
            <a:extLst>
              <a:ext uri="{FF2B5EF4-FFF2-40B4-BE49-F238E27FC236}">
                <a16:creationId xmlns:a16="http://schemas.microsoft.com/office/drawing/2014/main" id="{1052351A-9753-B046-A53B-EC87FA158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00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3B2A62D-EC96-313C-427C-EEA7F5D71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79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608F2734-8F0C-1DC0-66D9-DCBAC241B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898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6909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69098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69EE6DD-781B-A7F2-F821-E88A854D46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3467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5461D-6531-8D4B-A263-0F14BE7D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550158D-B522-E32C-0786-1BE4D9883F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917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EEF03629-E052-940B-4525-69861F987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0806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182FFB6-ED1E-95BF-36B2-42BD6CF43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409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F0B42D-ECE5-84BD-2446-66D07E98A7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268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A3696C-8530-0647-A7C7-0D0A626A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D6BABB-6802-E94C-9C7B-45E4968B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EC8CF24-FB4F-6B89-8B17-1CF45D58C8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487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90955-6959-E24E-8A4A-15E0F0E8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92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BC6C75-4071-EF41-8CD4-5691590F3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2945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734C1C6-F722-5995-D068-79F9EC0931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4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04014F-8757-9140-BE6F-BD2104F91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DB9EAC-142B-40C9-BCC3-5E6603866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2740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04014F-8757-9140-BE6F-BD2104F91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53A0DA-4995-B5AD-ED78-48D079B9F4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602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BCFEAB-F81E-6A40-9BF1-AA11FCB3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020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2B5AF1-CA37-6745-A4F5-686E39C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00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3B4795B5-6A3F-C824-1401-7054DB72A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72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F51258-5A45-BF05-2F3D-46450D1109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880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6909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69098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DB59157-0F24-B2E9-31F4-316C3A866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088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002197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002197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DB59157-0F24-B2E9-31F4-316C3A866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511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5461D-6531-8D4B-A263-0F14BE7D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66DE58A-03F8-9199-1010-AE7AB28A03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212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F5AFC79A-E761-4FBA-4140-7D9427182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0806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65670AC9-F5F6-0C65-F321-1D0871D300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432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38C7C77-031B-D094-E3CE-CB7E9E5906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5874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A3696C-8530-0647-A7C7-0D0A626A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D6BABB-6802-E94C-9C7B-45E4968B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897C3D5-7496-B04F-1D0E-FB96BCE07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53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90955-6959-E24E-8A4A-15E0F0E8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92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BC6C75-4071-EF41-8CD4-5691590F3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2945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44C4115-A80C-65AD-6693-2AC8ED3DE3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4961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04014F-8757-9140-BE6F-BD2104F91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2580BF-EEB4-6591-36B7-4F094FDAE3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13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AA5BEEDA-7EC4-ED4E-BB1B-12F8DF6D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020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>
            <a:extLst>
              <a:ext uri="{FF2B5EF4-FFF2-40B4-BE49-F238E27FC236}">
                <a16:creationId xmlns:a16="http://schemas.microsoft.com/office/drawing/2014/main" id="{1052351A-9753-B046-A53B-EC87FA158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00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bilde 2">
            <a:extLst>
              <a:ext uri="{FF2B5EF4-FFF2-40B4-BE49-F238E27FC236}">
                <a16:creationId xmlns:a16="http://schemas.microsoft.com/office/drawing/2014/main" id="{29E3649D-BA83-6E77-AAE9-C5A693F02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79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0262E4B-D91B-CF64-9625-9358F1DDEC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663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BCFEAB-F81E-6A40-9BF1-AA11FCB3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020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2B5AF1-CA37-6745-A4F5-686E39C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00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FE46054A-BD9F-2CA0-D267-AA2492E13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79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91E17E2-E307-EB8A-A33E-7B72A89D5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9423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6909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69098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DB4B47-DE63-D649-99D0-BB9B142F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6139" y="632379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legeforeningen</a:t>
            </a:r>
          </a:p>
        </p:txBody>
      </p:sp>
    </p:spTree>
    <p:extLst>
      <p:ext uri="{BB962C8B-B14F-4D97-AF65-F5344CB8AC3E}">
        <p14:creationId xmlns:p14="http://schemas.microsoft.com/office/powerpoint/2010/main" val="12393473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002197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002197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DB4B47-DE63-D649-99D0-BB9B142F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6139" y="632379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legeforeningen</a:t>
            </a:r>
          </a:p>
        </p:txBody>
      </p:sp>
    </p:spTree>
    <p:extLst>
      <p:ext uri="{BB962C8B-B14F-4D97-AF65-F5344CB8AC3E}">
        <p14:creationId xmlns:p14="http://schemas.microsoft.com/office/powerpoint/2010/main" val="2516247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5461D-6531-8D4B-A263-0F14BE7D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6738F3E-8AAA-FE90-B58B-05165CDCC9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689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16C9BEC6-A9C8-FB8B-0BCC-A9B2BFEA1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0806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BD81A16-5773-B40A-A3DF-230BEAD552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000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F09E8E-FC79-937C-BEE6-2F6E896831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450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EACAE07-BE24-84B9-1C2A-BE6D9D5EF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2763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A4EE03B-0184-8A3B-07C9-FDDA40CA84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521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BDBBD0A-A3BC-D972-90C7-7F0B575693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3446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F09E8E-FC79-937C-BEE6-2F6E896831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55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6909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69098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F86F8AC-8BC5-4384-4C44-1CFE5900E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2732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EACAE07-BE24-84B9-1C2A-BE6D9D5EF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01757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A4EE03B-0184-8A3B-07C9-FDDA40CA84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2507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BDBBD0A-A3BC-D972-90C7-7F0B575693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063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C5D4B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C5D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BDBBD0A-A3BC-D972-90C7-7F0B575693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960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6415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64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BDBBD0A-A3BC-D972-90C7-7F0B575693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420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0251" y="1462605"/>
            <a:ext cx="7453423" cy="2387600"/>
          </a:xfrm>
        </p:spPr>
        <p:txBody>
          <a:bodyPr anchor="b"/>
          <a:lstStyle>
            <a:lvl1pPr algn="l">
              <a:defRPr sz="6000">
                <a:solidFill>
                  <a:srgbClr val="62061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0251" y="3942280"/>
            <a:ext cx="745342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2061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BDBBD0A-A3BC-D972-90C7-7F0B575693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BF405236-445C-B099-E727-5B1249F87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613" y="1772168"/>
            <a:ext cx="2670702" cy="26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38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2">
            <a:extLst>
              <a:ext uri="{FF2B5EF4-FFF2-40B4-BE49-F238E27FC236}">
                <a16:creationId xmlns:a16="http://schemas.microsoft.com/office/drawing/2014/main" id="{2B27C945-4C22-039A-66A7-BB39F3B2999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086525"/>
            <a:ext cx="12191999" cy="50043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B6498256-4645-2E45-944C-43C2BC689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86525"/>
            <a:ext cx="3576577" cy="1021680"/>
          </a:xfrm>
          <a:solidFill>
            <a:srgbClr val="3C5D4B"/>
          </a:solidFill>
        </p:spPr>
        <p:txBody>
          <a:bodyPr lIns="396000" rIns="396000"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1E66797B-8F1A-C141-A750-D69C7705D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1096486"/>
          </a:xfrm>
          <a:solidFill>
            <a:srgbClr val="547D66"/>
          </a:solidFill>
        </p:spPr>
        <p:txBody>
          <a:bodyPr lIns="396000" rIns="396000" anchor="ctr">
            <a:normAutofit/>
          </a:bodyPr>
          <a:lstStyle>
            <a:lvl1pPr algn="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5585A42-8D65-4133-C33E-49F0FC20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0161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2">
            <a:extLst>
              <a:ext uri="{FF2B5EF4-FFF2-40B4-BE49-F238E27FC236}">
                <a16:creationId xmlns:a16="http://schemas.microsoft.com/office/drawing/2014/main" id="{6FB0353C-554C-FDFA-0903-EDFC48D65FA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086525"/>
            <a:ext cx="12191999" cy="50043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F61FE52-F5D9-7B4A-9ECD-9EE1A911D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86525"/>
            <a:ext cx="3576577" cy="1021680"/>
          </a:xfrm>
          <a:solidFill>
            <a:srgbClr val="064151"/>
          </a:solidFill>
        </p:spPr>
        <p:txBody>
          <a:bodyPr lIns="396000" rIns="396000"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15B7742C-D4C2-9E44-9FFD-BDFE73A49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1096486"/>
          </a:xfrm>
          <a:solidFill>
            <a:srgbClr val="397080"/>
          </a:solidFill>
        </p:spPr>
        <p:txBody>
          <a:bodyPr lIns="396000" rIns="396000" anchor="ctr">
            <a:normAutofit/>
          </a:bodyPr>
          <a:lstStyle>
            <a:lvl1pPr algn="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E920B30-5BFD-EC4C-5AB2-B4329232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9480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88E895-8CD5-BD2E-763A-60F96C95195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086525"/>
            <a:ext cx="12191999" cy="50043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A61A65C7-C3FF-BE41-AF75-7E8148C7E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86525"/>
            <a:ext cx="3576577" cy="1021680"/>
          </a:xfrm>
          <a:solidFill>
            <a:srgbClr val="62061F"/>
          </a:solidFill>
        </p:spPr>
        <p:txBody>
          <a:bodyPr lIns="396000" rIns="396000"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5877AD9-D4AA-D148-9E60-D7DA02C7E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1096486"/>
          </a:xfrm>
          <a:solidFill>
            <a:srgbClr val="AB163E"/>
          </a:solidFill>
        </p:spPr>
        <p:txBody>
          <a:bodyPr lIns="396000" rIns="396000" anchor="ctr">
            <a:normAutofit/>
          </a:bodyPr>
          <a:lstStyle>
            <a:lvl1pPr algn="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9D8D2B87-C076-73A1-817C-928219AB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4734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9B871B10-B5E1-320D-43A3-AEDBD3891DE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086525"/>
            <a:ext cx="12191999" cy="50043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86525"/>
            <a:ext cx="3576577" cy="1021680"/>
          </a:xfrm>
          <a:solidFill>
            <a:srgbClr val="5B4050"/>
          </a:solidFill>
        </p:spPr>
        <p:txBody>
          <a:bodyPr lIns="396000" rIns="396000"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1096486"/>
          </a:xfrm>
          <a:solidFill>
            <a:srgbClr val="89697C"/>
          </a:solidFill>
        </p:spPr>
        <p:txBody>
          <a:bodyPr lIns="396000" rIns="396000" anchor="ctr">
            <a:normAutofit/>
          </a:bodyPr>
          <a:lstStyle>
            <a:lvl1pPr algn="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5FE0D83-AD54-1F59-59D8-1F7914F6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78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002197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002197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F86F8AC-8BC5-4384-4C44-1CFE5900E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231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6197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34D0C-739C-1C4B-B781-2C7483F0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2B0A8-5460-2342-A343-B9E2322A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3D4EF2-6F58-6D49-94D4-473B8AD8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6049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A3696C-8530-0647-A7C7-0D0A626A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D6BABB-6802-E94C-9C7B-45E4968B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5AF725-1876-A54F-892F-C63E44C7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2210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90955-6959-E24E-8A4A-15E0F0E8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BC6C75-4071-EF41-8CD4-5691590F3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945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D79730-AB79-D647-9116-B3C23F2E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0067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04014F-8757-9140-BE6F-BD2104F91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DB4B47-DE63-D649-99D0-BB9B142F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90794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6909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69098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DB4B47-DE63-D649-99D0-BB9B142F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3321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6909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69098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DB4B47-DE63-D649-99D0-BB9B142F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063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6909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69098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DB4B47-DE63-D649-99D0-BB9B142F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9415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3D9E-AFDD-A74F-BCF6-707BD22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6909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C4782F-2C89-1A41-A42B-68EA2546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69098" cy="40583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DB4B47-DE63-D649-99D0-BB9B142F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7379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5461D-6531-8D4B-A263-0F14BE7D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6C3AA59-C105-5647-89DB-294D7DED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79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5461D-6531-8D4B-A263-0F14BE7D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34C9C9E-18FE-97DF-FB6B-46C9D0241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7304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8B26D63-210D-FC41-9F16-51CACE52A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7168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F30F2D-4413-4049-A9BB-3274223D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436C7C-5167-A144-A724-006EF7A0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306B88-30B8-AD42-8053-12D2E6E38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86055BC-71CC-614A-A23B-A6346264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7529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BCFEAB-F81E-6A40-9BF1-AA11FCB3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020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DD86526-F556-D245-AC4F-05BCA3D97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77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2B5AF1-CA37-6745-A4F5-686E39C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00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39B4105-8144-864D-87A9-7578638F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F7B4950-A49D-B347-819A-C1EFBD691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66" t="11382"/>
          <a:stretch/>
        </p:blipFill>
        <p:spPr>
          <a:xfrm>
            <a:off x="6096000" y="-1"/>
            <a:ext cx="6096000" cy="607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520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21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2">
            <a:extLst>
              <a:ext uri="{FF2B5EF4-FFF2-40B4-BE49-F238E27FC236}">
                <a16:creationId xmlns:a16="http://schemas.microsoft.com/office/drawing/2014/main" id="{F146CA77-744C-8426-5CDB-F0D829B32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0806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B046525-E45B-3F70-C9CB-E8BF893DF5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823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6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C3D6D0-E4FD-674E-9D43-2D0D1E9B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B78FDC-C508-CE43-B3C4-DC32A4537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EE3BEF0-9CAF-5D4F-B330-6354EE546117}"/>
              </a:ext>
            </a:extLst>
          </p:cNvPr>
          <p:cNvCxnSpPr>
            <a:cxnSpLocks/>
          </p:cNvCxnSpPr>
          <p:nvPr/>
        </p:nvCxnSpPr>
        <p:spPr>
          <a:xfrm>
            <a:off x="0" y="6102418"/>
            <a:ext cx="12192000" cy="0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F4022692-7F7B-2381-D71C-3AE9D50F25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000" y="6232059"/>
            <a:ext cx="2256939" cy="492831"/>
          </a:xfrm>
          <a:prstGeom prst="rect">
            <a:avLst/>
          </a:prstGeom>
        </p:spPr>
      </p:pic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209C1C73-F1C6-B0D8-28E8-4FA917583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5537" y="6329042"/>
            <a:ext cx="4985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8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7" r:id="rId5"/>
    <p:sldLayoutId id="2147483728" r:id="rId6"/>
    <p:sldLayoutId id="2147483765" r:id="rId7"/>
    <p:sldLayoutId id="2147483724" r:id="rId8"/>
    <p:sldLayoutId id="2147483725" r:id="rId9"/>
    <p:sldLayoutId id="2147483770" r:id="rId10"/>
    <p:sldLayoutId id="21474837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47D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47D6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7D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7D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7D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7D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C3D6D0-E4FD-674E-9D43-2D0D1E9B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B78FDC-C508-CE43-B3C4-DC32A4537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1FD62A-689B-8A47-8854-81ECCA4DE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6139" y="63165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u="none">
                <a:solidFill>
                  <a:srgbClr val="557556"/>
                </a:solidFill>
              </a:defRPr>
            </a:lvl1pPr>
          </a:lstStyle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62C1BFC-D8B1-E645-944F-C6912AE7679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71061" y="6162052"/>
            <a:ext cx="2729947" cy="596118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EE3BEF0-9CAF-5D4F-B330-6354EE546117}"/>
              </a:ext>
            </a:extLst>
          </p:cNvPr>
          <p:cNvCxnSpPr>
            <a:cxnSpLocks/>
          </p:cNvCxnSpPr>
          <p:nvPr userDrawn="1"/>
        </p:nvCxnSpPr>
        <p:spPr>
          <a:xfrm>
            <a:off x="0" y="6102418"/>
            <a:ext cx="12192000" cy="0"/>
          </a:xfrm>
          <a:prstGeom prst="line">
            <a:avLst/>
          </a:prstGeom>
          <a:ln w="38100">
            <a:solidFill>
              <a:srgbClr val="557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2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575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5755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5755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5755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5755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5755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C3D6D0-E4FD-674E-9D43-2D0D1E9B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B78FDC-C508-CE43-B3C4-DC32A4537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EE3BEF0-9CAF-5D4F-B330-6354EE546117}"/>
              </a:ext>
            </a:extLst>
          </p:cNvPr>
          <p:cNvCxnSpPr>
            <a:cxnSpLocks/>
          </p:cNvCxnSpPr>
          <p:nvPr/>
        </p:nvCxnSpPr>
        <p:spPr>
          <a:xfrm>
            <a:off x="0" y="6102418"/>
            <a:ext cx="12192000" cy="0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B92BFA9F-7149-916D-53F8-ADAB8FE73D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000" y="6232059"/>
            <a:ext cx="2256939" cy="492831"/>
          </a:xfrm>
          <a:prstGeom prst="rect">
            <a:avLst/>
          </a:prstGeom>
        </p:spPr>
      </p:pic>
      <p:sp>
        <p:nvSpPr>
          <p:cNvPr id="7" name="Plassholder for bunntekst 8">
            <a:extLst>
              <a:ext uri="{FF2B5EF4-FFF2-40B4-BE49-F238E27FC236}">
                <a16:creationId xmlns:a16="http://schemas.microsoft.com/office/drawing/2014/main" id="{D9A56617-E3C4-CB6B-A7F6-1E7596D7A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5537" y="6329042"/>
            <a:ext cx="4985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75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9" r:id="rId5"/>
    <p:sldLayoutId id="2147483715" r:id="rId6"/>
    <p:sldLayoutId id="2147483706" r:id="rId7"/>
    <p:sldLayoutId id="2147483707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47D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47D6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7D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7D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7D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7D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C3D6D0-E4FD-674E-9D43-2D0D1E9B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B78FDC-C508-CE43-B3C4-DC32A4537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EE3BEF0-9CAF-5D4F-B330-6354EE546117}"/>
              </a:ext>
            </a:extLst>
          </p:cNvPr>
          <p:cNvCxnSpPr>
            <a:cxnSpLocks/>
          </p:cNvCxnSpPr>
          <p:nvPr/>
        </p:nvCxnSpPr>
        <p:spPr>
          <a:xfrm>
            <a:off x="0" y="6102418"/>
            <a:ext cx="12192000" cy="0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7CB942B3-DA16-FB99-FD72-E74F6D5A12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000" y="6232059"/>
            <a:ext cx="2256939" cy="492831"/>
          </a:xfrm>
          <a:prstGeom prst="rect">
            <a:avLst/>
          </a:prstGeom>
        </p:spPr>
      </p:pic>
      <p:sp>
        <p:nvSpPr>
          <p:cNvPr id="7" name="Plassholder for bunntekst 8">
            <a:extLst>
              <a:ext uri="{FF2B5EF4-FFF2-40B4-BE49-F238E27FC236}">
                <a16:creationId xmlns:a16="http://schemas.microsoft.com/office/drawing/2014/main" id="{18982A74-A05A-7E5F-D08E-9A78BF117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5537" y="6329042"/>
            <a:ext cx="4985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843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7" r:id="rId5"/>
    <p:sldLayoutId id="2147483738" r:id="rId6"/>
    <p:sldLayoutId id="2147483766" r:id="rId7"/>
    <p:sldLayoutId id="2147483734" r:id="rId8"/>
    <p:sldLayoutId id="214748373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970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9708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708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708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708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708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C3D6D0-E4FD-674E-9D43-2D0D1E9B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B78FDC-C508-CE43-B3C4-DC32A4537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EE3BEF0-9CAF-5D4F-B330-6354EE546117}"/>
              </a:ext>
            </a:extLst>
          </p:cNvPr>
          <p:cNvCxnSpPr>
            <a:cxnSpLocks/>
          </p:cNvCxnSpPr>
          <p:nvPr/>
        </p:nvCxnSpPr>
        <p:spPr>
          <a:xfrm>
            <a:off x="0" y="6102418"/>
            <a:ext cx="12192000" cy="0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DEE44D4B-B0A9-77DB-47B5-11CF97F1DD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000" y="6232059"/>
            <a:ext cx="2256939" cy="492831"/>
          </a:xfrm>
          <a:prstGeom prst="rect">
            <a:avLst/>
          </a:prstGeom>
        </p:spPr>
      </p:pic>
      <p:sp>
        <p:nvSpPr>
          <p:cNvPr id="6" name="Plassholder for bunntekst 8">
            <a:extLst>
              <a:ext uri="{FF2B5EF4-FFF2-40B4-BE49-F238E27FC236}">
                <a16:creationId xmlns:a16="http://schemas.microsoft.com/office/drawing/2014/main" id="{E9AFCF27-B3E1-2799-6366-200F832A3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5537" y="6329042"/>
            <a:ext cx="4985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68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00" r:id="rId5"/>
    <p:sldLayoutId id="2147483717" r:id="rId6"/>
    <p:sldLayoutId id="2147483697" r:id="rId7"/>
    <p:sldLayoutId id="214748369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970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9708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708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708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708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708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C3D6D0-E4FD-674E-9D43-2D0D1E9B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B78FDC-C508-CE43-B3C4-DC32A4537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EE3BEF0-9CAF-5D4F-B330-6354EE546117}"/>
              </a:ext>
            </a:extLst>
          </p:cNvPr>
          <p:cNvCxnSpPr>
            <a:cxnSpLocks/>
          </p:cNvCxnSpPr>
          <p:nvPr/>
        </p:nvCxnSpPr>
        <p:spPr>
          <a:xfrm>
            <a:off x="0" y="6093952"/>
            <a:ext cx="12192000" cy="0"/>
          </a:xfrm>
          <a:prstGeom prst="line">
            <a:avLst/>
          </a:prstGeom>
          <a:ln w="38100">
            <a:solidFill>
              <a:srgbClr val="AB1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88E4D418-8999-3841-4BF5-0577F8622B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000" y="6232059"/>
            <a:ext cx="2256939" cy="492831"/>
          </a:xfrm>
          <a:prstGeom prst="rect">
            <a:avLst/>
          </a:prstGeom>
        </p:spPr>
      </p:pic>
      <p:sp>
        <p:nvSpPr>
          <p:cNvPr id="6" name="Plassholder for bunntekst 8">
            <a:extLst>
              <a:ext uri="{FF2B5EF4-FFF2-40B4-BE49-F238E27FC236}">
                <a16:creationId xmlns:a16="http://schemas.microsoft.com/office/drawing/2014/main" id="{A9D02C51-3F7E-1AD7-D135-B1A6AEA41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5537" y="6329042"/>
            <a:ext cx="4985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80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67" r:id="rId7"/>
    <p:sldLayoutId id="2147483756" r:id="rId8"/>
    <p:sldLayoutId id="21474837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AB163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B163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B163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B163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B163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B163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C3D6D0-E4FD-674E-9D43-2D0D1E9B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B78FDC-C508-CE43-B3C4-DC32A4537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EE3BEF0-9CAF-5D4F-B330-6354EE546117}"/>
              </a:ext>
            </a:extLst>
          </p:cNvPr>
          <p:cNvCxnSpPr>
            <a:cxnSpLocks/>
          </p:cNvCxnSpPr>
          <p:nvPr/>
        </p:nvCxnSpPr>
        <p:spPr>
          <a:xfrm>
            <a:off x="0" y="6093952"/>
            <a:ext cx="12192000" cy="0"/>
          </a:xfrm>
          <a:prstGeom prst="line">
            <a:avLst/>
          </a:prstGeom>
          <a:ln w="38100">
            <a:solidFill>
              <a:srgbClr val="8969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D6057DF3-A795-D837-491C-9A32378562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000" y="6232059"/>
            <a:ext cx="2256939" cy="492831"/>
          </a:xfrm>
          <a:prstGeom prst="rect">
            <a:avLst/>
          </a:prstGeom>
        </p:spPr>
      </p:pic>
      <p:sp>
        <p:nvSpPr>
          <p:cNvPr id="6" name="Plassholder for bunntekst 8">
            <a:extLst>
              <a:ext uri="{FF2B5EF4-FFF2-40B4-BE49-F238E27FC236}">
                <a16:creationId xmlns:a16="http://schemas.microsoft.com/office/drawing/2014/main" id="{057D01B6-2618-0204-E732-421D0ADD0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5537" y="6329042"/>
            <a:ext cx="4985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134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7" r:id="rId5"/>
    <p:sldLayoutId id="2147483748" r:id="rId6"/>
    <p:sldLayoutId id="2147483768" r:id="rId7"/>
    <p:sldLayoutId id="2147483744" r:id="rId8"/>
    <p:sldLayoutId id="214748374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9697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9697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697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697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697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697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C3D6D0-E4FD-674E-9D43-2D0D1E9B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B78FDC-C508-CE43-B3C4-DC32A4537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4B5ADC8-78CA-815B-E60A-F5DFC6C213E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41000" y="6239868"/>
            <a:ext cx="2256939" cy="477213"/>
          </a:xfrm>
          <a:prstGeom prst="rect">
            <a:avLst/>
          </a:prstGeom>
        </p:spPr>
      </p:pic>
      <p:sp>
        <p:nvSpPr>
          <p:cNvPr id="6" name="Plassholder for bunntekst 8">
            <a:extLst>
              <a:ext uri="{FF2B5EF4-FFF2-40B4-BE49-F238E27FC236}">
                <a16:creationId xmlns:a16="http://schemas.microsoft.com/office/drawing/2014/main" id="{B68BDFD0-A330-A3E1-CB27-12427DB45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5537" y="6329042"/>
            <a:ext cx="4985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75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5" r:id="rId3"/>
    <p:sldLayoutId id="2147483687" r:id="rId4"/>
    <p:sldLayoutId id="2147483761" r:id="rId5"/>
    <p:sldLayoutId id="2147483762" r:id="rId6"/>
    <p:sldLayoutId id="2147483763" r:id="rId7"/>
    <p:sldLayoutId id="2147483764" r:id="rId8"/>
    <p:sldLayoutId id="2147483689" r:id="rId9"/>
    <p:sldLayoutId id="2147483691" r:id="rId10"/>
    <p:sldLayoutId id="214748376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C3D6D0-E4FD-674E-9D43-2D0D1E9B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B78FDC-C508-CE43-B3C4-DC32A4537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D2E8388-ED66-282F-FB17-81D3DD9508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1000" y="6239868"/>
            <a:ext cx="2256939" cy="477213"/>
          </a:xfrm>
          <a:prstGeom prst="rect">
            <a:avLst/>
          </a:prstGeom>
        </p:spPr>
      </p:pic>
      <p:sp>
        <p:nvSpPr>
          <p:cNvPr id="6" name="Plassholder for bunntekst 8">
            <a:extLst>
              <a:ext uri="{FF2B5EF4-FFF2-40B4-BE49-F238E27FC236}">
                <a16:creationId xmlns:a16="http://schemas.microsoft.com/office/drawing/2014/main" id="{E361BE75-2CA8-AE63-CF2E-90A88D295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5537" y="6329042"/>
            <a:ext cx="4985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15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D2E8388-ED66-282F-FB17-81D3DD9508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000" y="6239868"/>
            <a:ext cx="2256939" cy="47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A60625-847F-0D40-9216-D51108445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>
                <a:latin typeface="Arial"/>
                <a:cs typeface="Arial"/>
              </a:rPr>
              <a:t>Kvalitet i fremtiden?</a:t>
            </a: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F049B43-BC35-F146-872F-C5DA5728C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i="1"/>
              <a:t>19. september, Intensivkongress 2024</a:t>
            </a:r>
          </a:p>
          <a:p>
            <a:r>
              <a:rPr lang="nb-NO" i="1"/>
              <a:t>Anne-Karin Rime, president i Den norske legeforening</a:t>
            </a:r>
          </a:p>
        </p:txBody>
      </p:sp>
    </p:spTree>
    <p:extLst>
      <p:ext uri="{BB962C8B-B14F-4D97-AF65-F5344CB8AC3E}">
        <p14:creationId xmlns:p14="http://schemas.microsoft.com/office/powerpoint/2010/main" val="182607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DB9E8110-B828-A183-C41D-90ACB9EF410C}"/>
              </a:ext>
            </a:extLst>
          </p:cNvPr>
          <p:cNvSpPr txBox="1"/>
          <p:nvPr/>
        </p:nvSpPr>
        <p:spPr>
          <a:xfrm>
            <a:off x="1411044" y="666974"/>
            <a:ext cx="936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nb-NO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Normaltilstanden</a:t>
            </a:r>
            <a:r>
              <a:rPr lang="nb-NO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i helsetjenesten er i endring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AEAEF-9CDB-83A0-B51D-A78F1FB67D47}"/>
              </a:ext>
            </a:extLst>
          </p:cNvPr>
          <p:cNvSpPr txBox="1"/>
          <p:nvPr/>
        </p:nvSpPr>
        <p:spPr>
          <a:xfrm>
            <a:off x="914400" y="1785769"/>
            <a:ext cx="5744584" cy="37888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/>
              <a:t>Behovet for helsetjenester og befolkningens forventninger til hva helsetjenesten skal levere øker</a:t>
            </a:r>
            <a:br>
              <a:rPr lang="nb-NO"/>
            </a:br>
            <a:endParaRPr lang="nb-NO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/>
              <a:t>Rekrutteringsutfordringene sprer seg både i primærhelsetjenesten og spesialisthelsetjenesten</a:t>
            </a:r>
            <a:br>
              <a:rPr lang="nb-NO"/>
            </a:br>
            <a:endParaRPr lang="nb-NO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ammene for leger og annet helsepersonell understøtter ikke en god og effektiv klinisk hverdag</a:t>
            </a:r>
            <a:endParaRPr lang="nb-NO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F7EE03-5B88-E421-8F83-B4022FA9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00" y="1527088"/>
            <a:ext cx="4047543" cy="38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1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3DA536-5407-42DA-D068-703DA905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24"/>
            <a:ext cx="10515600" cy="1088290"/>
          </a:xfrm>
        </p:spPr>
        <p:txBody>
          <a:bodyPr>
            <a:normAutofit/>
          </a:bodyPr>
          <a:lstStyle/>
          <a:p>
            <a:pPr algn="ctr"/>
            <a:r>
              <a:rPr lang="nb-NO" sz="3600">
                <a:solidFill>
                  <a:srgbClr val="06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Mindre investeringer, flere folk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5BD013C6-295E-13E6-B94D-7144FFC08D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7273" y="1918497"/>
          <a:ext cx="4982965" cy="366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41A7942B-5744-8FF6-CF32-272CA14FAB17}"/>
              </a:ext>
            </a:extLst>
          </p:cNvPr>
          <p:cNvSpPr txBox="1"/>
          <p:nvPr/>
        </p:nvSpPr>
        <p:spPr>
          <a:xfrm>
            <a:off x="1212783" y="1453416"/>
            <a:ext cx="5369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3C5D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Investeringer i prosent av totale helseutgifter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DA1C383-CCE3-C0E5-C7AB-0F106D0D28D5}"/>
              </a:ext>
            </a:extLst>
          </p:cNvPr>
          <p:cNvSpPr txBox="1"/>
          <p:nvPr/>
        </p:nvSpPr>
        <p:spPr>
          <a:xfrm>
            <a:off x="9920437" y="5717406"/>
            <a:ext cx="2271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Kilde: Menon 2023</a:t>
            </a:r>
          </a:p>
        </p:txBody>
      </p:sp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5B925B3C-6C73-4342-A4AF-F5BFE4FAECDD}"/>
              </a:ext>
            </a:extLst>
          </p:cNvPr>
          <p:cNvGraphicFramePr>
            <a:graphicFrameLocks noGrp="1"/>
          </p:cNvGraphicFramePr>
          <p:nvPr/>
        </p:nvGraphicFramePr>
        <p:xfrm>
          <a:off x="6071672" y="1918498"/>
          <a:ext cx="5080438" cy="366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3F9DD11-3CC4-BA72-056B-1533A95C74DF}"/>
              </a:ext>
            </a:extLst>
          </p:cNvPr>
          <p:cNvSpPr txBox="1"/>
          <p:nvPr/>
        </p:nvSpPr>
        <p:spPr>
          <a:xfrm>
            <a:off x="6501962" y="1457908"/>
            <a:ext cx="61091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3C5D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Antall ansatte i helse- og omsorg per 1000 innbyggere</a:t>
            </a:r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17129DEE-FF3A-C83F-669F-F00C738D53B6}"/>
              </a:ext>
            </a:extLst>
          </p:cNvPr>
          <p:cNvCxnSpPr/>
          <p:nvPr/>
        </p:nvCxnSpPr>
        <p:spPr>
          <a:xfrm>
            <a:off x="0" y="1264024"/>
            <a:ext cx="126111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10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D51E1166-EC8A-8B7F-59CA-18532343B14B}"/>
              </a:ext>
            </a:extLst>
          </p:cNvPr>
          <p:cNvSpPr txBox="1"/>
          <p:nvPr/>
        </p:nvSpPr>
        <p:spPr>
          <a:xfrm>
            <a:off x="2762609" y="424877"/>
            <a:ext cx="6094562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nb-NO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Kvalitetsforbedring og pasientsikkerhet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4455760-CC55-E680-F551-FF89D62DB6FE}"/>
              </a:ext>
            </a:extLst>
          </p:cNvPr>
          <p:cNvSpPr txBox="1"/>
          <p:nvPr/>
        </p:nvSpPr>
        <p:spPr>
          <a:xfrm>
            <a:off x="2130724" y="1096257"/>
            <a:ext cx="8971472" cy="2255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/>
              <a:t>Kvalitetsarbeid må være en integrert del av helsepersonells daglige virke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/>
              <a:t>Det bør etableres et system med fagrevisjoner i sykehusene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/>
              <a:t>Pasientenes behov må stå i sentrum i kvalitetsarbeidet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b-NO"/>
              <a:t>Det er viktig med et sterkt kollegialt fellesskap hvor det er åpenhet om det å gjøre feil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/>
              <a:t>På den måten også lære av feil til det beste for både pasienter og helsepersonell</a:t>
            </a:r>
          </a:p>
        </p:txBody>
      </p:sp>
      <p:pic>
        <p:nvPicPr>
          <p:cNvPr id="7" name="Bilde 6" descr="Et bilde som inneholder Dans, sko, klær, dansing&#10;&#10;Automatisk generert beskrivelse">
            <a:extLst>
              <a:ext uri="{FF2B5EF4-FFF2-40B4-BE49-F238E27FC236}">
                <a16:creationId xmlns:a16="http://schemas.microsoft.com/office/drawing/2014/main" id="{E0C507D7-8AAB-BBE0-8838-4D82F6A9B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6174"/>
            <a:ext cx="6616460" cy="32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8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DFBA5-6766-E7B6-842A-29946960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481"/>
            <a:ext cx="10515600" cy="961257"/>
          </a:xfrm>
        </p:spPr>
        <p:txBody>
          <a:bodyPr>
            <a:normAutofit/>
          </a:bodyPr>
          <a:lstStyle/>
          <a:p>
            <a:pPr algn="ctr"/>
            <a:r>
              <a:rPr lang="nb-NO" sz="3600">
                <a:solidFill>
                  <a:srgbClr val="577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Prioritering i helse- og omsorgstjenestene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7AF4D34-9D33-F961-BEC9-30CFF12D0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444" y="1406770"/>
            <a:ext cx="4775873" cy="43258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BAE5196-74DD-B7E2-D90B-5F9DBEB88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19" y="1115495"/>
            <a:ext cx="3351963" cy="246234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4588EA7-3BBC-C19B-9D07-74356DE98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054" y="2332784"/>
            <a:ext cx="3297396" cy="246234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F9EB30A-B3F7-29F4-DABA-88ED92C2C2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78"/>
          <a:stretch/>
        </p:blipFill>
        <p:spPr>
          <a:xfrm>
            <a:off x="2560100" y="3429000"/>
            <a:ext cx="2967451" cy="246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4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E5A2BFD-9732-9A8E-635A-1B18B5E50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566" y="1847043"/>
            <a:ext cx="7716864" cy="3163914"/>
          </a:xfrm>
          <a:prstGeom prst="rect">
            <a:avLst/>
          </a:prstGeom>
          <a:noFill/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978295-79DD-122C-338E-DECBD7A1CBDD}"/>
              </a:ext>
            </a:extLst>
          </p:cNvPr>
          <p:cNvSpPr txBox="1"/>
          <p:nvPr/>
        </p:nvSpPr>
        <p:spPr>
          <a:xfrm>
            <a:off x="1490132" y="293511"/>
            <a:ext cx="9211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>
                <a:solidFill>
                  <a:srgbClr val="577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Breddekompetanse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6B42E46C-75CD-CDF3-E4A2-67C3D00AA1BE}"/>
              </a:ext>
            </a:extLst>
          </p:cNvPr>
          <p:cNvCxnSpPr>
            <a:cxnSpLocks/>
          </p:cNvCxnSpPr>
          <p:nvPr/>
        </p:nvCxnSpPr>
        <p:spPr>
          <a:xfrm>
            <a:off x="-949309" y="723675"/>
            <a:ext cx="41818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3224716D-451B-E648-EA3A-E0D060517413}"/>
              </a:ext>
            </a:extLst>
          </p:cNvPr>
          <p:cNvCxnSpPr>
            <a:cxnSpLocks/>
          </p:cNvCxnSpPr>
          <p:nvPr/>
        </p:nvCxnSpPr>
        <p:spPr>
          <a:xfrm>
            <a:off x="8959494" y="726362"/>
            <a:ext cx="41818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1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2B710A6-760A-6E39-9917-C68209187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2AA8B9D-4EC1-C2BD-FFCE-FD26C7419C2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95931" y="1097558"/>
            <a:ext cx="745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>
                <a:solidFill>
                  <a:srgbClr val="771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Takk for meg!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D0AE467-D297-1B40-2DF7-F2D7344370D6}"/>
              </a:ext>
            </a:extLst>
          </p:cNvPr>
          <p:cNvGrpSpPr/>
          <p:nvPr/>
        </p:nvGrpSpPr>
        <p:grpSpPr>
          <a:xfrm>
            <a:off x="5083517" y="2288272"/>
            <a:ext cx="5965727" cy="2548841"/>
            <a:chOff x="599932" y="2514662"/>
            <a:chExt cx="5965727" cy="2548841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43A2FB1B-2497-B9BB-010C-99301CCD15D8}"/>
                </a:ext>
              </a:extLst>
            </p:cNvPr>
            <p:cNvSpPr/>
            <p:nvPr/>
          </p:nvSpPr>
          <p:spPr>
            <a:xfrm>
              <a:off x="615372" y="4169734"/>
              <a:ext cx="353194" cy="352785"/>
            </a:xfrm>
            <a:prstGeom prst="ellipse">
              <a:avLst/>
            </a:prstGeom>
            <a:solidFill>
              <a:srgbClr val="696D7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nb-NO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1738323D-384C-3606-0223-C87DC0490B1B}"/>
                </a:ext>
              </a:extLst>
            </p:cNvPr>
            <p:cNvGrpSpPr/>
            <p:nvPr/>
          </p:nvGrpSpPr>
          <p:grpSpPr>
            <a:xfrm>
              <a:off x="615373" y="4692156"/>
              <a:ext cx="2687319" cy="371347"/>
              <a:chOff x="1215685" y="4646423"/>
              <a:chExt cx="2687319" cy="371346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60BB2311-9F3F-3987-4CA5-DECAB9CF2E42}"/>
                  </a:ext>
                </a:extLst>
              </p:cNvPr>
              <p:cNvSpPr/>
              <p:nvPr/>
            </p:nvSpPr>
            <p:spPr>
              <a:xfrm>
                <a:off x="1215685" y="4646423"/>
                <a:ext cx="353194" cy="352785"/>
              </a:xfrm>
              <a:prstGeom prst="ellipse">
                <a:avLst/>
              </a:prstGeom>
              <a:solidFill>
                <a:srgbClr val="696D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nb-NO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ittel 1">
                <a:extLst>
                  <a:ext uri="{FF2B5EF4-FFF2-40B4-BE49-F238E27FC236}">
                    <a16:creationId xmlns:a16="http://schemas.microsoft.com/office/drawing/2014/main" id="{04D7B2F8-CECE-FA21-30CA-5A6BCF1395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9953" y="4677990"/>
                <a:ext cx="2153051" cy="339779"/>
              </a:xfrm>
              <a:prstGeom prst="rect">
                <a:avLst/>
              </a:prstGeom>
            </p:spPr>
            <p:txBody>
              <a:bodyPr vert="horz" lIns="121920" tIns="60960" rIns="121920" bIns="60960" rtlCol="0" anchor="t">
                <a:noAutofit/>
              </a:bodyPr>
              <a:lstStyle>
                <a:defPPr>
                  <a:defRPr lang="nb-NO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legeforeningen.no</a:t>
                </a:r>
              </a:p>
            </p:txBody>
          </p:sp>
          <p:pic>
            <p:nvPicPr>
              <p:cNvPr id="26" name="Grafikk 25" descr="Globus: Afrika og Europa">
                <a:extLst>
                  <a:ext uri="{FF2B5EF4-FFF2-40B4-BE49-F238E27FC236}">
                    <a16:creationId xmlns:a16="http://schemas.microsoft.com/office/drawing/2014/main" id="{5C3209BA-B483-4F6B-C257-F12E936FF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64343" y="4696025"/>
                <a:ext cx="253579" cy="253579"/>
              </a:xfrm>
              <a:prstGeom prst="rect">
                <a:avLst/>
              </a:prstGeom>
            </p:spPr>
          </p:pic>
        </p:grpSp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1E257D02-31CE-CAD3-5D28-765968A91092}"/>
                </a:ext>
              </a:extLst>
            </p:cNvPr>
            <p:cNvGrpSpPr/>
            <p:nvPr/>
          </p:nvGrpSpPr>
          <p:grpSpPr>
            <a:xfrm>
              <a:off x="615374" y="3057192"/>
              <a:ext cx="3515924" cy="352785"/>
              <a:chOff x="1215686" y="3287311"/>
              <a:chExt cx="3515924" cy="352785"/>
            </a:xfrm>
          </p:grpSpPr>
          <p:sp>
            <p:nvSpPr>
              <p:cNvPr id="22" name="Tittel 1">
                <a:extLst>
                  <a:ext uri="{FF2B5EF4-FFF2-40B4-BE49-F238E27FC236}">
                    <a16:creationId xmlns:a16="http://schemas.microsoft.com/office/drawing/2014/main" id="{77116E81-8225-0F82-18FB-8430DA15A0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4169" y="3298389"/>
                <a:ext cx="2987441" cy="280403"/>
              </a:xfrm>
              <a:prstGeom prst="rect">
                <a:avLst/>
              </a:prstGeom>
            </p:spPr>
            <p:txBody>
              <a:bodyPr vert="horz" lIns="121920" tIns="60960" rIns="121920" bIns="60960" rtlCol="0" anchor="t">
                <a:noAutofit/>
              </a:bodyPr>
              <a:lstStyle>
                <a:defPPr>
                  <a:defRPr lang="nb-NO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twitter.com/legeforeningen</a:t>
                </a: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ACA3FF63-2573-94F5-2206-1B8E155480A3}"/>
                  </a:ext>
                </a:extLst>
              </p:cNvPr>
              <p:cNvSpPr/>
              <p:nvPr/>
            </p:nvSpPr>
            <p:spPr>
              <a:xfrm>
                <a:off x="1215686" y="3287311"/>
                <a:ext cx="353194" cy="352785"/>
              </a:xfrm>
              <a:prstGeom prst="ellipse">
                <a:avLst/>
              </a:prstGeom>
              <a:solidFill>
                <a:srgbClr val="696D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nb-NO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B590295F-1463-3C50-891D-C19E1CAA2BD9}"/>
                </a:ext>
              </a:extLst>
            </p:cNvPr>
            <p:cNvGrpSpPr/>
            <p:nvPr/>
          </p:nvGrpSpPr>
          <p:grpSpPr>
            <a:xfrm>
              <a:off x="599932" y="4139078"/>
              <a:ext cx="5965727" cy="395587"/>
              <a:chOff x="1077274" y="3818763"/>
              <a:chExt cx="4921950" cy="395586"/>
            </a:xfrm>
          </p:grpSpPr>
          <p:sp>
            <p:nvSpPr>
              <p:cNvPr id="20" name="Tittel 1">
                <a:extLst>
                  <a:ext uri="{FF2B5EF4-FFF2-40B4-BE49-F238E27FC236}">
                    <a16:creationId xmlns:a16="http://schemas.microsoft.com/office/drawing/2014/main" id="{C6AB96F1-1F8F-B158-D60C-E371123F9B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8184" y="3818763"/>
                <a:ext cx="4511040" cy="302905"/>
              </a:xfrm>
              <a:prstGeom prst="rect">
                <a:avLst/>
              </a:prstGeom>
            </p:spPr>
            <p:txBody>
              <a:bodyPr vert="horz" lIns="121920" tIns="60960" rIns="121920" bIns="60960" rtlCol="0" anchor="t">
                <a:noAutofit/>
              </a:bodyPr>
              <a:lstStyle>
                <a:defPPr>
                  <a:defRPr lang="nb-NO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r>
                  <a:rPr lang="nb-NO" sz="1600">
                    <a:solidFill>
                      <a:srgbClr val="000000"/>
                    </a:solidFill>
                    <a:cs typeface="Arial" panose="020B0604020202020204" pitchFamily="34" charset="0"/>
                  </a:rPr>
                  <a:t>linkedin.com/company/the-norwegian-medical-</a:t>
                </a:r>
                <a:r>
                  <a:rPr lang="nb-NO" sz="160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association</a:t>
                </a:r>
                <a:endParaRPr lang="nb-NO" sz="16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52E9FBA7-BDEE-7237-2774-66227FCC10BD}"/>
                  </a:ext>
                </a:extLst>
              </p:cNvPr>
              <p:cNvSpPr txBox="1"/>
              <p:nvPr/>
            </p:nvSpPr>
            <p:spPr>
              <a:xfrm>
                <a:off x="1077274" y="3845018"/>
                <a:ext cx="448759" cy="369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nb-NO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b-NO" sz="1600" b="1">
                    <a:solidFill>
                      <a:srgbClr val="FFFFFF">
                        <a:alpha val="70000"/>
                      </a:srgbClr>
                    </a:solidFill>
                    <a:latin typeface="Myriad Pro" panose="020B0503030403020204" pitchFamily="34" charset="0"/>
                  </a:rPr>
                  <a:t>in</a:t>
                </a:r>
              </a:p>
            </p:txBody>
          </p:sp>
        </p:grpSp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BD2748C3-F53A-249B-E902-96F71251806D}"/>
                </a:ext>
              </a:extLst>
            </p:cNvPr>
            <p:cNvGrpSpPr/>
            <p:nvPr/>
          </p:nvGrpSpPr>
          <p:grpSpPr>
            <a:xfrm>
              <a:off x="615372" y="2514662"/>
              <a:ext cx="3526299" cy="408797"/>
              <a:chOff x="1215686" y="2827604"/>
              <a:chExt cx="3526298" cy="408797"/>
            </a:xfrm>
          </p:grpSpPr>
          <p:sp>
            <p:nvSpPr>
              <p:cNvPr id="17" name="Tittel 1">
                <a:extLst>
                  <a:ext uri="{FF2B5EF4-FFF2-40B4-BE49-F238E27FC236}">
                    <a16:creationId xmlns:a16="http://schemas.microsoft.com/office/drawing/2014/main" id="{4EF0A811-D20F-5063-231F-4B52CAF9DF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9612" y="2846290"/>
                <a:ext cx="2982372" cy="390111"/>
              </a:xfrm>
              <a:prstGeom prst="rect">
                <a:avLst/>
              </a:prstGeom>
            </p:spPr>
            <p:txBody>
              <a:bodyPr vert="horz" lIns="121920" tIns="60960" rIns="121920" bIns="60960" rtlCol="0" anchor="t">
                <a:noAutofit/>
              </a:bodyPr>
              <a:lstStyle>
                <a:defPPr>
                  <a:defRPr lang="nb-NO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facebook.com/legeforeningen</a:t>
                </a: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2F626805-7FCC-0898-475F-A047BA6DCB09}"/>
                  </a:ext>
                </a:extLst>
              </p:cNvPr>
              <p:cNvSpPr/>
              <p:nvPr/>
            </p:nvSpPr>
            <p:spPr>
              <a:xfrm>
                <a:off x="1215686" y="2827604"/>
                <a:ext cx="353194" cy="352785"/>
              </a:xfrm>
              <a:prstGeom prst="ellipse">
                <a:avLst/>
              </a:prstGeom>
              <a:solidFill>
                <a:srgbClr val="696D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nb-NO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9" name="Bilde 18" descr="Et bilde som inneholder tegning, klokke, skilt&#10;&#10;Automatisk generert beskrivelse">
                <a:extLst>
                  <a:ext uri="{FF2B5EF4-FFF2-40B4-BE49-F238E27FC236}">
                    <a16:creationId xmlns:a16="http://schemas.microsoft.com/office/drawing/2014/main" id="{950629B4-CA45-F36A-7BC0-75B6F70B0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alphaModFix amt="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24324" y="2853849"/>
                <a:ext cx="272420" cy="272420"/>
              </a:xfrm>
              <a:prstGeom prst="rect">
                <a:avLst/>
              </a:prstGeom>
            </p:spPr>
          </p:pic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1347D3D6-E589-99E6-726C-8EDF7E7A16CF}"/>
                </a:ext>
              </a:extLst>
            </p:cNvPr>
            <p:cNvGrpSpPr/>
            <p:nvPr/>
          </p:nvGrpSpPr>
          <p:grpSpPr>
            <a:xfrm>
              <a:off x="615372" y="3638294"/>
              <a:ext cx="3520176" cy="352785"/>
              <a:chOff x="1224324" y="4196153"/>
              <a:chExt cx="3520176" cy="352785"/>
            </a:xfrm>
          </p:grpSpPr>
          <p:sp>
            <p:nvSpPr>
              <p:cNvPr id="14" name="Tittel 1">
                <a:extLst>
                  <a:ext uri="{FF2B5EF4-FFF2-40B4-BE49-F238E27FC236}">
                    <a16:creationId xmlns:a16="http://schemas.microsoft.com/office/drawing/2014/main" id="{6D7BC52F-76CE-82E8-739A-D452C7FE1C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0122" y="4196153"/>
                <a:ext cx="2984378" cy="308461"/>
              </a:xfrm>
              <a:prstGeom prst="rect">
                <a:avLst/>
              </a:prstGeom>
            </p:spPr>
            <p:txBody>
              <a:bodyPr vert="horz" lIns="121920" tIns="60960" rIns="121920" bIns="60960" rtlCol="0" anchor="t">
                <a:noAutofit/>
              </a:bodyPr>
              <a:lstStyle>
                <a:defPPr>
                  <a:defRPr lang="nb-NO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instagram.com/legeforeningen</a:t>
                </a: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E673EBD8-8733-49F1-0D08-C2EB80B2572F}"/>
                  </a:ext>
                </a:extLst>
              </p:cNvPr>
              <p:cNvSpPr/>
              <p:nvPr/>
            </p:nvSpPr>
            <p:spPr>
              <a:xfrm>
                <a:off x="1224324" y="4196153"/>
                <a:ext cx="353194" cy="352785"/>
              </a:xfrm>
              <a:prstGeom prst="ellipse">
                <a:avLst/>
              </a:prstGeom>
              <a:solidFill>
                <a:srgbClr val="696D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nb-NO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6" name="Bilde 15" descr="Et bilde som inneholder tegning&#10;&#10;Automatisk generert beskrivelse">
                <a:extLst>
                  <a:ext uri="{FF2B5EF4-FFF2-40B4-BE49-F238E27FC236}">
                    <a16:creationId xmlns:a16="http://schemas.microsoft.com/office/drawing/2014/main" id="{94D54084-690A-8802-C895-C24CD4CB4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alphaModFix amt="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7025" y="4273925"/>
                <a:ext cx="206443" cy="206443"/>
              </a:xfrm>
              <a:prstGeom prst="rect">
                <a:avLst/>
              </a:prstGeom>
            </p:spPr>
          </p:pic>
        </p:grpSp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D4A3F240-2248-25B5-289A-0752C8A91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665" y="3112671"/>
              <a:ext cx="251279" cy="251279"/>
            </a:xfrm>
            <a:prstGeom prst="rect">
              <a:avLst/>
            </a:prstGeom>
            <a:solidFill>
              <a:srgbClr val="696D71"/>
            </a:solidFill>
          </p:spPr>
        </p:pic>
      </p:grpSp>
    </p:spTree>
    <p:extLst>
      <p:ext uri="{BB962C8B-B14F-4D97-AF65-F5344CB8AC3E}">
        <p14:creationId xmlns:p14="http://schemas.microsoft.com/office/powerpoint/2010/main" val="35968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DA1CA6-2834-05C3-4696-580D033202CF}"/>
              </a:ext>
            </a:extLst>
          </p:cNvPr>
          <p:cNvSpPr txBox="1">
            <a:spLocks/>
          </p:cNvSpPr>
          <p:nvPr/>
        </p:nvSpPr>
        <p:spPr>
          <a:xfrm>
            <a:off x="522878" y="1189442"/>
            <a:ext cx="10252184" cy="5855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575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40 000 medlemmer og 5 200 verv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E856B8-C938-39CA-2DF2-1B02F5302899}"/>
              </a:ext>
            </a:extLst>
          </p:cNvPr>
          <p:cNvSpPr txBox="1">
            <a:spLocks/>
          </p:cNvSpPr>
          <p:nvPr/>
        </p:nvSpPr>
        <p:spPr>
          <a:xfrm>
            <a:off x="7639661" y="3869477"/>
            <a:ext cx="3396658" cy="1037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57556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57556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57556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57556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57556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900" b="1">
                <a:solidFill>
                  <a:schemeClr val="accent2"/>
                </a:solidFill>
              </a:rPr>
              <a:t>Fagmedisinsk forening</a:t>
            </a:r>
          </a:p>
          <a:p>
            <a:r>
              <a:rPr lang="nb-NO" sz="1400" i="1">
                <a:solidFill>
                  <a:schemeClr val="accent2"/>
                </a:solidFill>
              </a:rPr>
              <a:t>Utvikling av fag og utdanning</a:t>
            </a:r>
            <a:endParaRPr lang="nb-NO" sz="1600" i="1">
              <a:solidFill>
                <a:schemeClr val="accent2"/>
              </a:solidFill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8C72115-6533-9C01-BF71-97CCB51F5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7664" y="2397922"/>
            <a:ext cx="1553938" cy="1553938"/>
          </a:xfrm>
          <a:prstGeom prst="rect">
            <a:avLst/>
          </a:prstGeom>
        </p:spPr>
      </p:pic>
      <p:sp>
        <p:nvSpPr>
          <p:cNvPr id="7" name="Undertittel 2">
            <a:extLst>
              <a:ext uri="{FF2B5EF4-FFF2-40B4-BE49-F238E27FC236}">
                <a16:creationId xmlns:a16="http://schemas.microsoft.com/office/drawing/2014/main" id="{3F09816C-0449-3C31-1180-2082E7C15A9E}"/>
              </a:ext>
            </a:extLst>
          </p:cNvPr>
          <p:cNvSpPr txBox="1">
            <a:spLocks/>
          </p:cNvSpPr>
          <p:nvPr/>
        </p:nvSpPr>
        <p:spPr>
          <a:xfrm>
            <a:off x="1432472" y="3878035"/>
            <a:ext cx="2849284" cy="99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1">
                <a:solidFill>
                  <a:schemeClr val="accent3"/>
                </a:solidFill>
              </a:rPr>
              <a:t>Yrkesforening</a:t>
            </a:r>
          </a:p>
          <a:p>
            <a:r>
              <a:rPr lang="nb-NO" sz="1400" i="1">
                <a:solidFill>
                  <a:schemeClr val="accent3"/>
                </a:solidFill>
              </a:rPr>
              <a:t>Lønn og arbeidsforhold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7D763D5C-C27E-C3A8-1667-326222998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3739" y="2386122"/>
            <a:ext cx="1553938" cy="1553938"/>
          </a:xfrm>
          <a:prstGeom prst="rect">
            <a:avLst/>
          </a:prstGeo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2FA727E1-4306-6286-8672-BC9074B388F3}"/>
              </a:ext>
            </a:extLst>
          </p:cNvPr>
          <p:cNvGrpSpPr/>
          <p:nvPr/>
        </p:nvGrpSpPr>
        <p:grpSpPr>
          <a:xfrm>
            <a:off x="2174803" y="2365637"/>
            <a:ext cx="1553938" cy="1512398"/>
            <a:chOff x="1514478" y="2198519"/>
            <a:chExt cx="840162" cy="840162"/>
          </a:xfrm>
        </p:grpSpPr>
        <p:pic>
          <p:nvPicPr>
            <p:cNvPr id="9" name="Grafikk 8">
              <a:extLst>
                <a:ext uri="{FF2B5EF4-FFF2-40B4-BE49-F238E27FC236}">
                  <a16:creationId xmlns:a16="http://schemas.microsoft.com/office/drawing/2014/main" id="{C3341F88-83BA-01B9-8102-288FF276C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14478" y="2198519"/>
              <a:ext cx="840162" cy="840162"/>
            </a:xfrm>
            <a:prstGeom prst="rect">
              <a:avLst/>
            </a:prstGeom>
          </p:spPr>
        </p:pic>
        <p:pic>
          <p:nvPicPr>
            <p:cNvPr id="12" name="Grafikk 11" descr="Stetoskop kontur">
              <a:extLst>
                <a:ext uri="{FF2B5EF4-FFF2-40B4-BE49-F238E27FC236}">
                  <a16:creationId xmlns:a16="http://schemas.microsoft.com/office/drawing/2014/main" id="{8D6F529E-4E2A-2125-FE72-5D7D10C26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83789" y="2442334"/>
              <a:ext cx="199184" cy="199184"/>
            </a:xfrm>
            <a:prstGeom prst="rect">
              <a:avLst/>
            </a:prstGeom>
          </p:spPr>
        </p:pic>
      </p:grp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3BFB2F0-9FBD-77C2-25FE-866578DC52E0}"/>
              </a:ext>
            </a:extLst>
          </p:cNvPr>
          <p:cNvSpPr txBox="1"/>
          <p:nvPr/>
        </p:nvSpPr>
        <p:spPr>
          <a:xfrm>
            <a:off x="459359" y="321423"/>
            <a:ext cx="11542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Legeforeningen – for alle leger, hele </a:t>
            </a:r>
            <a:r>
              <a:rPr lang="en-US" sz="44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livet</a:t>
            </a:r>
            <a:endParaRPr lang="nb-NO" sz="44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Undertittel 2">
            <a:extLst>
              <a:ext uri="{FF2B5EF4-FFF2-40B4-BE49-F238E27FC236}">
                <a16:creationId xmlns:a16="http://schemas.microsoft.com/office/drawing/2014/main" id="{807E2E59-0327-1E69-D085-DC7E3708D3D5}"/>
              </a:ext>
            </a:extLst>
          </p:cNvPr>
          <p:cNvSpPr txBox="1">
            <a:spLocks/>
          </p:cNvSpPr>
          <p:nvPr/>
        </p:nvSpPr>
        <p:spPr>
          <a:xfrm>
            <a:off x="4354169" y="3879244"/>
            <a:ext cx="3112115" cy="995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57556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57556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57556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57556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57556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1">
                <a:solidFill>
                  <a:schemeClr val="tx2"/>
                </a:solidFill>
              </a:rPr>
              <a:t>Lokalforening</a:t>
            </a:r>
          </a:p>
          <a:p>
            <a:r>
              <a:rPr lang="nb-NO" sz="1400" i="1">
                <a:solidFill>
                  <a:schemeClr val="tx2"/>
                </a:solidFill>
                <a:cs typeface="Calibri"/>
              </a:rPr>
              <a:t>Tverrgående aktiviteter lokalt</a:t>
            </a:r>
          </a:p>
        </p:txBody>
      </p:sp>
    </p:spTree>
    <p:extLst>
      <p:ext uri="{BB962C8B-B14F-4D97-AF65-F5344CB8AC3E}">
        <p14:creationId xmlns:p14="http://schemas.microsoft.com/office/powerpoint/2010/main" val="131305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618C644-7A4D-6C85-9390-4273A7D7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 descr="Skjermbilde 2013-09-10 kl. 15.09.05.png">
            <a:extLst>
              <a:ext uri="{FF2B5EF4-FFF2-40B4-BE49-F238E27FC236}">
                <a16:creationId xmlns:a16="http://schemas.microsoft.com/office/drawing/2014/main" id="{48B68114-2C02-2C28-E899-9FDD7BAE9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17" y="543584"/>
            <a:ext cx="3795888" cy="506813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34D6375-C33C-5599-5F4D-15938660DED1}"/>
              </a:ext>
            </a:extLst>
          </p:cNvPr>
          <p:cNvSpPr txBox="1"/>
          <p:nvPr/>
        </p:nvSpPr>
        <p:spPr>
          <a:xfrm>
            <a:off x="5587041" y="948906"/>
            <a:ext cx="6231147" cy="46628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Intensivmedisin 11 år senere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/>
              <a:t>Glimt fra Intensivkongressen i 2013 med tittelen «intensivmedisin i fremtiden»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/>
              <a:t>Et forsøk på å se inn i spåkulen – hva har endret seg?</a:t>
            </a:r>
            <a:endParaRPr lang="nb-NO" sz="18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/>
              <a:t>Helseberedskap og totalberedskap løftet av sittende regjering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/>
              <a:t>Helsetjenesten er i sin natur en beredskapsorganisasjon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/>
              <a:t>Da må blant annet sykehus </a:t>
            </a:r>
            <a:r>
              <a:rPr lang="nb-NO"/>
              <a:t>bygges</a:t>
            </a:r>
            <a:r>
              <a:rPr lang="nb-NO" sz="1800"/>
              <a:t> med tilstrekkelig rom og kapasitet </a:t>
            </a:r>
            <a:r>
              <a:rPr lang="nb-NO"/>
              <a:t> - </a:t>
            </a:r>
            <a:r>
              <a:rPr lang="nb-NO" sz="1800"/>
              <a:t>og</a:t>
            </a:r>
            <a:endParaRPr lang="nb-NO" sz="180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800"/>
              <a:t>Intensivkapasiteten må være et prioritert område – både kapasitet, fag og personell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7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FABFB3C-EE3F-7224-2536-B5255AF4F48B}"/>
              </a:ext>
            </a:extLst>
          </p:cNvPr>
          <p:cNvSpPr/>
          <p:nvPr/>
        </p:nvSpPr>
        <p:spPr>
          <a:xfrm>
            <a:off x="1171367" y="4910989"/>
            <a:ext cx="9835979" cy="537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F85D309-064B-4C9D-7996-74110193F2DE}"/>
              </a:ext>
            </a:extLst>
          </p:cNvPr>
          <p:cNvSpPr txBox="1"/>
          <p:nvPr/>
        </p:nvSpPr>
        <p:spPr>
          <a:xfrm>
            <a:off x="1064910" y="4921503"/>
            <a:ext cx="10062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i="1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beredskap koster, men dårlig beredskap koster mer</a:t>
            </a:r>
          </a:p>
          <a:p>
            <a:pPr algn="ctr"/>
            <a:endParaRPr lang="nb-NO" sz="28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8B3007B-C0A4-1356-FAFA-2364873226CA}"/>
              </a:ext>
            </a:extLst>
          </p:cNvPr>
          <p:cNvSpPr txBox="1"/>
          <p:nvPr/>
        </p:nvSpPr>
        <p:spPr>
          <a:xfrm>
            <a:off x="753041" y="458759"/>
            <a:ext cx="6828879" cy="42919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b="1" u="sng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lærte vi av covid-19 pandemien?</a:t>
            </a:r>
          </a:p>
          <a:p>
            <a:pPr>
              <a:lnSpc>
                <a:spcPct val="150000"/>
              </a:lnSpc>
            </a:pPr>
            <a:endParaRPr lang="nb-NO" sz="2000" u="sng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/>
              <a:t>Grunnberedskapen var ikke god nok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/>
              <a:t>Frykten for at helsetjenesten skulle knele medførte mer inngripende tiltak enn hva som var nødvendig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/>
              <a:t>Mangel på smittevernsutstyr førte til en utrygg arbeidssituasjon for helsepersonell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/>
              <a:t>Ulik beredskapsevne og kapasitet i kommunene</a:t>
            </a:r>
            <a:endParaRPr lang="nb-NO" sz="2000">
              <a:cs typeface="Calibri"/>
            </a:endParaRPr>
          </a:p>
          <a:p>
            <a:pPr>
              <a:lnSpc>
                <a:spcPct val="150000"/>
              </a:lnSpc>
            </a:pPr>
            <a:endParaRPr lang="nb-NO" sz="2000"/>
          </a:p>
        </p:txBody>
      </p:sp>
      <p:pic>
        <p:nvPicPr>
          <p:cNvPr id="8" name="Bilde 7" descr="Et bilde som inneholder innendørs, person, stående, tak&#10;&#10;Automatisk generert beskrivelse">
            <a:extLst>
              <a:ext uri="{FF2B5EF4-FFF2-40B4-BE49-F238E27FC236}">
                <a16:creationId xmlns:a16="http://schemas.microsoft.com/office/drawing/2014/main" id="{8A721BA6-42CE-D53E-997C-FC53BC2FE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3" t="19450" r="5911" b="33075"/>
          <a:stretch/>
        </p:blipFill>
        <p:spPr>
          <a:xfrm>
            <a:off x="7205785" y="1409204"/>
            <a:ext cx="4290646" cy="30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B28357F7-EC4C-CD0D-4664-0234E8EAE3A6}"/>
              </a:ext>
            </a:extLst>
          </p:cNvPr>
          <p:cNvSpPr txBox="1"/>
          <p:nvPr/>
        </p:nvSpPr>
        <p:spPr>
          <a:xfrm>
            <a:off x="798576" y="3429660"/>
            <a:ext cx="5181600" cy="1670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7556"/>
              </a:buClr>
              <a:buSzTx/>
              <a:buFontTx/>
              <a:buNone/>
              <a:tabLst/>
              <a:defRPr/>
            </a:pPr>
            <a:r>
              <a:rPr kumimoji="0" lang="nb-NO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«Sykehus med nok kapasitet og godt arbeidsmiljø»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755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98D1DAC-2484-8BBD-6CFD-B00EF8CE3EC6}"/>
              </a:ext>
            </a:extLst>
          </p:cNvPr>
          <p:cNvSpPr/>
          <p:nvPr/>
        </p:nvSpPr>
        <p:spPr>
          <a:xfrm>
            <a:off x="0" y="735457"/>
            <a:ext cx="12667488" cy="1365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306D8F3-3C6C-4CF7-7AFE-80493E1D2E4D}"/>
              </a:ext>
            </a:extLst>
          </p:cNvPr>
          <p:cNvSpPr/>
          <p:nvPr/>
        </p:nvSpPr>
        <p:spPr>
          <a:xfrm>
            <a:off x="1377696" y="491814"/>
            <a:ext cx="2011680" cy="1816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BC4F1B8-EAE0-F5A5-E112-EDC143F6699E}"/>
              </a:ext>
            </a:extLst>
          </p:cNvPr>
          <p:cNvSpPr txBox="1"/>
          <p:nvPr/>
        </p:nvSpPr>
        <p:spPr>
          <a:xfrm>
            <a:off x="6866851" y="3054902"/>
            <a:ext cx="4501896" cy="217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755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Sykehusøkonomi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755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Sykehusbygg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755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Investeringspakke for sykehus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755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Intensivkapasitet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E0E3E210-D4E3-5757-1FDB-8439A0AA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515" y="75542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b="1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SYKEHUS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4083325B-5A80-CBC0-F23E-66FE96E64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2120" y="735457"/>
            <a:ext cx="1322832" cy="13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D7EC9394-5B3A-9286-2BAF-EF5CF756197B}"/>
              </a:ext>
            </a:extLst>
          </p:cNvPr>
          <p:cNvSpPr/>
          <p:nvPr/>
        </p:nvSpPr>
        <p:spPr>
          <a:xfrm>
            <a:off x="1592826" y="2300752"/>
            <a:ext cx="9114503" cy="3539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F69869E3-2DF6-3329-666A-CE2CE6064CC7}"/>
              </a:ext>
            </a:extLst>
          </p:cNvPr>
          <p:cNvSpPr/>
          <p:nvPr/>
        </p:nvSpPr>
        <p:spPr>
          <a:xfrm>
            <a:off x="1592825" y="2989013"/>
            <a:ext cx="9114503" cy="3539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B2000D33-9729-03B5-8860-613F7B1DE7A9}"/>
              </a:ext>
            </a:extLst>
          </p:cNvPr>
          <p:cNvSpPr/>
          <p:nvPr/>
        </p:nvSpPr>
        <p:spPr>
          <a:xfrm>
            <a:off x="1592824" y="3674706"/>
            <a:ext cx="9114503" cy="3539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1E8D865B-2759-58C2-1466-D557B10F0FAC}"/>
              </a:ext>
            </a:extLst>
          </p:cNvPr>
          <p:cNvSpPr/>
          <p:nvPr/>
        </p:nvSpPr>
        <p:spPr>
          <a:xfrm>
            <a:off x="1592824" y="4348009"/>
            <a:ext cx="9114503" cy="3539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EF48216A-455E-E21D-C3ED-185DA9B1BCD0}"/>
              </a:ext>
            </a:extLst>
          </p:cNvPr>
          <p:cNvSpPr/>
          <p:nvPr/>
        </p:nvSpPr>
        <p:spPr>
          <a:xfrm>
            <a:off x="1592826" y="1612491"/>
            <a:ext cx="9114503" cy="3539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76F58A3-8632-BE7A-F7DD-C7736BA04A2A}"/>
              </a:ext>
            </a:extLst>
          </p:cNvPr>
          <p:cNvSpPr txBox="1"/>
          <p:nvPr/>
        </p:nvSpPr>
        <p:spPr>
          <a:xfrm>
            <a:off x="1592826" y="713064"/>
            <a:ext cx="895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i="1">
                <a:latin typeface="Arial" panose="020B0604020202020204" pitchFamily="34" charset="0"/>
                <a:cs typeface="Arial" panose="020B0604020202020204" pitchFamily="34" charset="0"/>
              </a:rPr>
              <a:t>Hva mener Legeforeningen?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E036059-F9E9-7E7C-FB8A-FA22A3AC5F25}"/>
              </a:ext>
            </a:extLst>
          </p:cNvPr>
          <p:cNvSpPr txBox="1"/>
          <p:nvPr/>
        </p:nvSpPr>
        <p:spPr>
          <a:xfrm>
            <a:off x="1691149" y="1297858"/>
            <a:ext cx="10274710" cy="392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nb-NO" b="1">
                <a:solidFill>
                  <a:schemeClr val="bg1"/>
                </a:solidFill>
              </a:rPr>
              <a:t>Det må på plass en nasjonal plan for styrking av intensivkapasiteten, inkludert personell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nb-NO" b="1">
                <a:solidFill>
                  <a:schemeClr val="bg1"/>
                </a:solidFill>
              </a:rPr>
              <a:t>Det er behov for styrt og gjennomtenkt disponering av personell i beredskapssituasjoner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nb-NO" b="1">
                <a:solidFill>
                  <a:schemeClr val="bg1"/>
                </a:solidFill>
              </a:rPr>
              <a:t>Prioriteringer i beredskapshendelser må utformes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nb-NO" b="1">
                <a:solidFill>
                  <a:schemeClr val="bg1"/>
                </a:solidFill>
              </a:rPr>
              <a:t>Helsepersonell må kjenne til beredskapsplanene i sin virksomhet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nb-NO" b="1">
                <a:solidFill>
                  <a:schemeClr val="bg1"/>
                </a:solidFill>
              </a:rPr>
              <a:t>Bedre koordinering mellom helsetjenesten og forsvaret hva gjelder personell</a:t>
            </a:r>
          </a:p>
          <a:p>
            <a:pPr>
              <a:lnSpc>
                <a:spcPct val="150000"/>
              </a:lnSpc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46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1352947E-66C8-7F5F-4645-80CC2481B10A}"/>
              </a:ext>
            </a:extLst>
          </p:cNvPr>
          <p:cNvSpPr txBox="1"/>
          <p:nvPr/>
        </p:nvSpPr>
        <p:spPr>
          <a:xfrm>
            <a:off x="374821" y="1580343"/>
            <a:ext cx="11442357" cy="35097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nb-NO" sz="2800" b="1" i="1" kern="10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Det er </a:t>
            </a:r>
            <a:r>
              <a:rPr lang="nb-NO" sz="2800" b="1" i="1" u="sng" kern="100">
                <a:solidFill>
                  <a:schemeClr val="tx2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dagens</a:t>
            </a:r>
            <a:r>
              <a:rPr lang="nb-NO" sz="2800" b="1" i="1" kern="10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beredskapskompetanse </a:t>
            </a:r>
          </a:p>
          <a:p>
            <a:pPr algn="ctr">
              <a:lnSpc>
                <a:spcPct val="200000"/>
              </a:lnSpc>
            </a:pPr>
            <a:r>
              <a:rPr lang="nb-NO" sz="2800" b="1" i="1" kern="10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og -kapasitet som avgjør hvordan vi </a:t>
            </a:r>
          </a:p>
          <a:p>
            <a:pPr algn="ctr">
              <a:lnSpc>
                <a:spcPct val="200000"/>
              </a:lnSpc>
            </a:pPr>
            <a:r>
              <a:rPr lang="nb-NO" sz="2800" b="1" i="1" kern="100">
                <a:effectLst/>
                <a:latin typeface="Arial"/>
                <a:ea typeface="Yu Mincho"/>
                <a:cs typeface="Arial"/>
              </a:rPr>
              <a:t>håndterer </a:t>
            </a:r>
            <a:r>
              <a:rPr lang="nb-NO" sz="2800" b="1" i="1" u="sng" kern="100">
                <a:solidFill>
                  <a:schemeClr val="accent2">
                    <a:lumMod val="75000"/>
                  </a:schemeClr>
                </a:solidFill>
                <a:latin typeface="Arial"/>
                <a:ea typeface="Yu Mincho"/>
                <a:cs typeface="Arial"/>
              </a:rPr>
              <a:t>morgendagens</a:t>
            </a:r>
            <a:r>
              <a:rPr lang="nb-NO" sz="2800" b="1" i="1" kern="100">
                <a:latin typeface="Arial"/>
                <a:ea typeface="Yu Mincho"/>
                <a:cs typeface="Arial"/>
              </a:rPr>
              <a:t> </a:t>
            </a:r>
            <a:r>
              <a:rPr lang="nb-NO" sz="2800" b="1" i="1" kern="100">
                <a:effectLst/>
                <a:latin typeface="Arial"/>
                <a:ea typeface="Yu Mincho"/>
                <a:cs typeface="Arial"/>
              </a:rPr>
              <a:t>kriser.</a:t>
            </a:r>
            <a:r>
              <a:rPr lang="nb-NO" sz="2800" b="1" i="1" kern="100">
                <a:latin typeface="Arial"/>
                <a:ea typeface="Yu Mincho"/>
                <a:cs typeface="Arial"/>
              </a:rPr>
              <a:t> </a:t>
            </a:r>
            <a:endParaRPr lang="nb-NO" sz="2800" b="1" i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nb-NO" sz="32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5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D95028D-95F2-123D-7618-FA3BA9880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2" y="2231330"/>
            <a:ext cx="3450396" cy="3089037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CE77AE38-69EB-5DC8-3112-3296189CF8F1}"/>
              </a:ext>
            </a:extLst>
          </p:cNvPr>
          <p:cNvGrpSpPr/>
          <p:nvPr/>
        </p:nvGrpSpPr>
        <p:grpSpPr>
          <a:xfrm>
            <a:off x="8515111" y="2151124"/>
            <a:ext cx="3319837" cy="3288472"/>
            <a:chOff x="4749942" y="1070263"/>
            <a:chExt cx="5066316" cy="5112327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25A0F038-9C6A-7895-BDB7-9B6259B69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/>
          </p:blipFill>
          <p:spPr>
            <a:xfrm>
              <a:off x="4749942" y="1070263"/>
              <a:ext cx="5066316" cy="5112327"/>
            </a:xfrm>
            <a:prstGeom prst="rect">
              <a:avLst/>
            </a:prstGeom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478BAB1-EB73-D701-DC2D-C5E280566E9B}"/>
                </a:ext>
              </a:extLst>
            </p:cNvPr>
            <p:cNvSpPr/>
            <p:nvPr/>
          </p:nvSpPr>
          <p:spPr>
            <a:xfrm>
              <a:off x="9081655" y="1070263"/>
              <a:ext cx="509154" cy="249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6F54BC-B715-74E0-E70C-60E0C9722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04" y="1904387"/>
            <a:ext cx="4090274" cy="39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A0BD304-4B84-7A84-2305-F57363033E42}"/>
              </a:ext>
            </a:extLst>
          </p:cNvPr>
          <p:cNvSpPr txBox="1"/>
          <p:nvPr/>
        </p:nvSpPr>
        <p:spPr>
          <a:xfrm>
            <a:off x="969364" y="556630"/>
            <a:ext cx="10253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3C5D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«Fagfolkene er den </a:t>
            </a: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viktigste</a:t>
            </a: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3C5D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ressursen»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1" u="none" strike="noStrike" kern="1200" cap="none" spc="0" normalizeH="0" baseline="0" noProof="0">
                <a:ln>
                  <a:noFill/>
                </a:ln>
                <a:solidFill>
                  <a:srgbClr val="3C5D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Helse- og omsorgsminister Jan-Christian Vestre, mai 2024</a:t>
            </a:r>
          </a:p>
        </p:txBody>
      </p:sp>
    </p:spTree>
    <p:extLst>
      <p:ext uri="{BB962C8B-B14F-4D97-AF65-F5344CB8AC3E}">
        <p14:creationId xmlns:p14="http://schemas.microsoft.com/office/powerpoint/2010/main" val="202393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D0D6C6F2-12DC-06C8-202B-7EB73AD3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 descr="Skjermbilde 2013-09-10 kl. 15.16.57.png">
            <a:extLst>
              <a:ext uri="{FF2B5EF4-FFF2-40B4-BE49-F238E27FC236}">
                <a16:creationId xmlns:a16="http://schemas.microsoft.com/office/drawing/2014/main" id="{8E8544C4-BA54-03CF-65A3-6481AAD14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8" y="401902"/>
            <a:ext cx="7580243" cy="53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37257"/>
      </p:ext>
    </p:extLst>
  </p:cSld>
  <p:clrMapOvr>
    <a:masterClrMapping/>
  </p:clrMapOvr>
</p:sld>
</file>

<file path=ppt/theme/theme1.xml><?xml version="1.0" encoding="utf-8"?>
<a:theme xmlns:a="http://schemas.openxmlformats.org/drawingml/2006/main" name="DNL tema 2023-ny">
  <a:themeElements>
    <a:clrScheme name="DNL-farger 2023">
      <a:dk1>
        <a:srgbClr val="000000"/>
      </a:dk1>
      <a:lt1>
        <a:srgbClr val="FFFFFF"/>
      </a:lt1>
      <a:dk2>
        <a:srgbClr val="3C5D4B"/>
      </a:dk2>
      <a:lt2>
        <a:srgbClr val="DEE8E3"/>
      </a:lt2>
      <a:accent1>
        <a:srgbClr val="547D66"/>
      </a:accent1>
      <a:accent2>
        <a:srgbClr val="AB163E"/>
      </a:accent2>
      <a:accent3>
        <a:srgbClr val="387080"/>
      </a:accent3>
      <a:accent4>
        <a:srgbClr val="89697C"/>
      </a:accent4>
      <a:accent5>
        <a:srgbClr val="CCA354"/>
      </a:accent5>
      <a:accent6>
        <a:srgbClr val="807F7F"/>
      </a:accent6>
      <a:hlink>
        <a:srgbClr val="557555"/>
      </a:hlink>
      <a:folHlink>
        <a:srgbClr val="8969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eforeningens powerpoint mal 2023.potx" id="{389B09E0-0604-47FB-8345-D2AFC71CE19E}" vid="{ED22F2B0-15D7-462E-BFB2-1F0D3883E421}"/>
    </a:ext>
  </a:extLst>
</a:theme>
</file>

<file path=ppt/theme/theme10.xml><?xml version="1.0" encoding="utf-8"?>
<a:theme xmlns:a="http://schemas.openxmlformats.org/drawingml/2006/main" name="2_Office-tema">
  <a:themeElements>
    <a:clrScheme name="Legeforeningen 2021">
      <a:dk1>
        <a:srgbClr val="000000"/>
      </a:dk1>
      <a:lt1>
        <a:srgbClr val="FFFFFF"/>
      </a:lt1>
      <a:dk2>
        <a:srgbClr val="3C5D4B"/>
      </a:dk2>
      <a:lt2>
        <a:srgbClr val="B0D17D"/>
      </a:lt2>
      <a:accent1>
        <a:srgbClr val="557555"/>
      </a:accent1>
      <a:accent2>
        <a:srgbClr val="AB163E"/>
      </a:accent2>
      <a:accent3>
        <a:srgbClr val="57709A"/>
      </a:accent3>
      <a:accent4>
        <a:srgbClr val="89697C"/>
      </a:accent4>
      <a:accent5>
        <a:srgbClr val="CCA354"/>
      </a:accent5>
      <a:accent6>
        <a:srgbClr val="807F7F"/>
      </a:accent6>
      <a:hlink>
        <a:srgbClr val="557555"/>
      </a:hlink>
      <a:folHlink>
        <a:srgbClr val="8969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CE1818B4-7BCC-5548-A269-940E347F98FB}" vid="{A5CC8ED9-13EF-7D4D-8DFA-8C238C0ECDC5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ronn">
  <a:themeElements>
    <a:clrScheme name="DNL-farger 2023">
      <a:dk1>
        <a:srgbClr val="000000"/>
      </a:dk1>
      <a:lt1>
        <a:srgbClr val="FFFFFF"/>
      </a:lt1>
      <a:dk2>
        <a:srgbClr val="3C5D4B"/>
      </a:dk2>
      <a:lt2>
        <a:srgbClr val="DEE8E3"/>
      </a:lt2>
      <a:accent1>
        <a:srgbClr val="547D66"/>
      </a:accent1>
      <a:accent2>
        <a:srgbClr val="AB163E"/>
      </a:accent2>
      <a:accent3>
        <a:srgbClr val="387080"/>
      </a:accent3>
      <a:accent4>
        <a:srgbClr val="89697C"/>
      </a:accent4>
      <a:accent5>
        <a:srgbClr val="CCA354"/>
      </a:accent5>
      <a:accent6>
        <a:srgbClr val="807F7F"/>
      </a:accent6>
      <a:hlink>
        <a:srgbClr val="557555"/>
      </a:hlink>
      <a:folHlink>
        <a:srgbClr val="8969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eforeningens powerpoint mal 2023.potx" id="{389B09E0-0604-47FB-8345-D2AFC71CE19E}" vid="{EDBB9BD8-733E-44AE-BB9C-673F05803EEA}"/>
    </a:ext>
  </a:extLst>
</a:theme>
</file>

<file path=ppt/theme/theme3.xml><?xml version="1.0" encoding="utf-8"?>
<a:theme xmlns:a="http://schemas.openxmlformats.org/drawingml/2006/main" name="Blaa-hvit">
  <a:themeElements>
    <a:clrScheme name="DNL-farger 2023">
      <a:dk1>
        <a:srgbClr val="000000"/>
      </a:dk1>
      <a:lt1>
        <a:srgbClr val="FFFFFF"/>
      </a:lt1>
      <a:dk2>
        <a:srgbClr val="3C5D4B"/>
      </a:dk2>
      <a:lt2>
        <a:srgbClr val="DEE8E3"/>
      </a:lt2>
      <a:accent1>
        <a:srgbClr val="547D66"/>
      </a:accent1>
      <a:accent2>
        <a:srgbClr val="AB163E"/>
      </a:accent2>
      <a:accent3>
        <a:srgbClr val="387080"/>
      </a:accent3>
      <a:accent4>
        <a:srgbClr val="89697C"/>
      </a:accent4>
      <a:accent5>
        <a:srgbClr val="CCA354"/>
      </a:accent5>
      <a:accent6>
        <a:srgbClr val="807F7F"/>
      </a:accent6>
      <a:hlink>
        <a:srgbClr val="557555"/>
      </a:hlink>
      <a:folHlink>
        <a:srgbClr val="8969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eforeningens powerpoint mal 2023.potx" id="{389B09E0-0604-47FB-8345-D2AFC71CE19E}" vid="{03CB133B-37C4-46B6-A5CA-7DBAF9871D7E}"/>
    </a:ext>
  </a:extLst>
</a:theme>
</file>

<file path=ppt/theme/theme4.xml><?xml version="1.0" encoding="utf-8"?>
<a:theme xmlns:a="http://schemas.openxmlformats.org/drawingml/2006/main" name="Blaa">
  <a:themeElements>
    <a:clrScheme name="DNL-farger 2023">
      <a:dk1>
        <a:srgbClr val="000000"/>
      </a:dk1>
      <a:lt1>
        <a:srgbClr val="FFFFFF"/>
      </a:lt1>
      <a:dk2>
        <a:srgbClr val="3C5D4B"/>
      </a:dk2>
      <a:lt2>
        <a:srgbClr val="DEE8E3"/>
      </a:lt2>
      <a:accent1>
        <a:srgbClr val="547D66"/>
      </a:accent1>
      <a:accent2>
        <a:srgbClr val="AB163E"/>
      </a:accent2>
      <a:accent3>
        <a:srgbClr val="387080"/>
      </a:accent3>
      <a:accent4>
        <a:srgbClr val="89697C"/>
      </a:accent4>
      <a:accent5>
        <a:srgbClr val="CCA354"/>
      </a:accent5>
      <a:accent6>
        <a:srgbClr val="807F7F"/>
      </a:accent6>
      <a:hlink>
        <a:srgbClr val="557555"/>
      </a:hlink>
      <a:folHlink>
        <a:srgbClr val="8969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eforeningens powerpoint mal 2023.potx" id="{389B09E0-0604-47FB-8345-D2AFC71CE19E}" vid="{AE75393E-928B-4B19-8CF8-2ED9C59DA286}"/>
    </a:ext>
  </a:extLst>
</a:theme>
</file>

<file path=ppt/theme/theme5.xml><?xml version="1.0" encoding="utf-8"?>
<a:theme xmlns:a="http://schemas.openxmlformats.org/drawingml/2006/main" name="Rod-hvit">
  <a:themeElements>
    <a:clrScheme name="DNL-farger 2023">
      <a:dk1>
        <a:srgbClr val="000000"/>
      </a:dk1>
      <a:lt1>
        <a:srgbClr val="FFFFFF"/>
      </a:lt1>
      <a:dk2>
        <a:srgbClr val="3C5D4B"/>
      </a:dk2>
      <a:lt2>
        <a:srgbClr val="DEE8E3"/>
      </a:lt2>
      <a:accent1>
        <a:srgbClr val="547D66"/>
      </a:accent1>
      <a:accent2>
        <a:srgbClr val="AB163E"/>
      </a:accent2>
      <a:accent3>
        <a:srgbClr val="387080"/>
      </a:accent3>
      <a:accent4>
        <a:srgbClr val="89697C"/>
      </a:accent4>
      <a:accent5>
        <a:srgbClr val="CCA354"/>
      </a:accent5>
      <a:accent6>
        <a:srgbClr val="807F7F"/>
      </a:accent6>
      <a:hlink>
        <a:srgbClr val="557555"/>
      </a:hlink>
      <a:folHlink>
        <a:srgbClr val="8969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eforeningens powerpoint mal 2023.potx" id="{389B09E0-0604-47FB-8345-D2AFC71CE19E}" vid="{2D0FAE0B-58E8-4C82-B483-0092463D9C21}"/>
    </a:ext>
  </a:extLst>
</a:theme>
</file>

<file path=ppt/theme/theme6.xml><?xml version="1.0" encoding="utf-8"?>
<a:theme xmlns:a="http://schemas.openxmlformats.org/drawingml/2006/main" name="Lilla-hvit">
  <a:themeElements>
    <a:clrScheme name="DNL-farger 2023">
      <a:dk1>
        <a:srgbClr val="000000"/>
      </a:dk1>
      <a:lt1>
        <a:srgbClr val="FFFFFF"/>
      </a:lt1>
      <a:dk2>
        <a:srgbClr val="3C5D4B"/>
      </a:dk2>
      <a:lt2>
        <a:srgbClr val="DEE8E3"/>
      </a:lt2>
      <a:accent1>
        <a:srgbClr val="547D66"/>
      </a:accent1>
      <a:accent2>
        <a:srgbClr val="AB163E"/>
      </a:accent2>
      <a:accent3>
        <a:srgbClr val="387080"/>
      </a:accent3>
      <a:accent4>
        <a:srgbClr val="89697C"/>
      </a:accent4>
      <a:accent5>
        <a:srgbClr val="CCA354"/>
      </a:accent5>
      <a:accent6>
        <a:srgbClr val="807F7F"/>
      </a:accent6>
      <a:hlink>
        <a:srgbClr val="557555"/>
      </a:hlink>
      <a:folHlink>
        <a:srgbClr val="8969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eforeningens powerpoint mal 2023.potx" id="{389B09E0-0604-47FB-8345-D2AFC71CE19E}" vid="{97BE9AEB-39E7-48A0-8DDB-76C06CE1CFB6}"/>
    </a:ext>
  </a:extLst>
</a:theme>
</file>

<file path=ppt/theme/theme7.xml><?xml version="1.0" encoding="utf-8"?>
<a:theme xmlns:a="http://schemas.openxmlformats.org/drawingml/2006/main" name="Forside">
  <a:themeElements>
    <a:clrScheme name="DNL-farger 2023">
      <a:dk1>
        <a:srgbClr val="000000"/>
      </a:dk1>
      <a:lt1>
        <a:srgbClr val="FFFFFF"/>
      </a:lt1>
      <a:dk2>
        <a:srgbClr val="3C5D4B"/>
      </a:dk2>
      <a:lt2>
        <a:srgbClr val="DEE8E3"/>
      </a:lt2>
      <a:accent1>
        <a:srgbClr val="547D66"/>
      </a:accent1>
      <a:accent2>
        <a:srgbClr val="AB163E"/>
      </a:accent2>
      <a:accent3>
        <a:srgbClr val="387080"/>
      </a:accent3>
      <a:accent4>
        <a:srgbClr val="89697C"/>
      </a:accent4>
      <a:accent5>
        <a:srgbClr val="CCA354"/>
      </a:accent5>
      <a:accent6>
        <a:srgbClr val="807F7F"/>
      </a:accent6>
      <a:hlink>
        <a:srgbClr val="557555"/>
      </a:hlink>
      <a:folHlink>
        <a:srgbClr val="8969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eforeningens powerpoint mal 2023.potx" id="{389B09E0-0604-47FB-8345-D2AFC71CE19E}" vid="{D08B5E97-BB45-4723-B1B2-627D784A7EFA}"/>
    </a:ext>
  </a:extLst>
</a:theme>
</file>

<file path=ppt/theme/theme8.xml><?xml version="1.0" encoding="utf-8"?>
<a:theme xmlns:a="http://schemas.openxmlformats.org/drawingml/2006/main" name="Forside-2">
  <a:themeElements>
    <a:clrScheme name="DNL-farger 2023">
      <a:dk1>
        <a:srgbClr val="000000"/>
      </a:dk1>
      <a:lt1>
        <a:srgbClr val="FFFFFF"/>
      </a:lt1>
      <a:dk2>
        <a:srgbClr val="3C5D4B"/>
      </a:dk2>
      <a:lt2>
        <a:srgbClr val="DEE8E3"/>
      </a:lt2>
      <a:accent1>
        <a:srgbClr val="547D66"/>
      </a:accent1>
      <a:accent2>
        <a:srgbClr val="AB163E"/>
      </a:accent2>
      <a:accent3>
        <a:srgbClr val="387080"/>
      </a:accent3>
      <a:accent4>
        <a:srgbClr val="89697C"/>
      </a:accent4>
      <a:accent5>
        <a:srgbClr val="CCA354"/>
      </a:accent5>
      <a:accent6>
        <a:srgbClr val="807F7F"/>
      </a:accent6>
      <a:hlink>
        <a:srgbClr val="557555"/>
      </a:hlink>
      <a:folHlink>
        <a:srgbClr val="8969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eforeningens powerpoint mal 2023.potx" id="{389B09E0-0604-47FB-8345-D2AFC71CE19E}" vid="{89EB9334-951F-4193-AFC5-050B67659C4F}"/>
    </a:ext>
  </a:extLst>
</a:theme>
</file>

<file path=ppt/theme/theme9.xml><?xml version="1.0" encoding="utf-8"?>
<a:theme xmlns:a="http://schemas.openxmlformats.org/drawingml/2006/main" name="Tom side">
  <a:themeElements>
    <a:clrScheme name="DNL-farger 2023">
      <a:dk1>
        <a:srgbClr val="000000"/>
      </a:dk1>
      <a:lt1>
        <a:srgbClr val="FFFFFF"/>
      </a:lt1>
      <a:dk2>
        <a:srgbClr val="3C5D4B"/>
      </a:dk2>
      <a:lt2>
        <a:srgbClr val="DEE8E3"/>
      </a:lt2>
      <a:accent1>
        <a:srgbClr val="547D66"/>
      </a:accent1>
      <a:accent2>
        <a:srgbClr val="AB163E"/>
      </a:accent2>
      <a:accent3>
        <a:srgbClr val="387080"/>
      </a:accent3>
      <a:accent4>
        <a:srgbClr val="89697C"/>
      </a:accent4>
      <a:accent5>
        <a:srgbClr val="CCA354"/>
      </a:accent5>
      <a:accent6>
        <a:srgbClr val="807F7F"/>
      </a:accent6>
      <a:hlink>
        <a:srgbClr val="557555"/>
      </a:hlink>
      <a:folHlink>
        <a:srgbClr val="8969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eforeningens powerpoint mal 2023.potx" id="{389B09E0-0604-47FB-8345-D2AFC71CE19E}" vid="{53E5DA6A-49DA-40F0-9DA5-607949ACA02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CCF104E9760A43BDE8627D8D42897D" ma:contentTypeVersion="14" ma:contentTypeDescription="Opprett et nytt dokument." ma:contentTypeScope="" ma:versionID="20be885190facf2d65c0d1b0f5f2e12b">
  <xsd:schema xmlns:xsd="http://www.w3.org/2001/XMLSchema" xmlns:xs="http://www.w3.org/2001/XMLSchema" xmlns:p="http://schemas.microsoft.com/office/2006/metadata/properties" xmlns:ns2="f0c20e83-baf6-48cb-a321-ba96f7fc0d69" xmlns:ns3="cae370cc-c21d-4324-9c5f-4a8f59e615ce" targetNamespace="http://schemas.microsoft.com/office/2006/metadata/properties" ma:root="true" ma:fieldsID="a556aa2a9c3df65d163164a1df07e851" ns2:_="" ns3:_="">
    <xsd:import namespace="f0c20e83-baf6-48cb-a321-ba96f7fc0d69"/>
    <xsd:import namespace="cae370cc-c21d-4324-9c5f-4a8f59e615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0e83-baf6-48cb-a321-ba96f7fc0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07d95a5c-eee6-48d6-8dd4-389c31afce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370cc-c21d-4324-9c5f-4a8f59e615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b717e94-00f9-4968-9c51-35a056ff30ef}" ma:internalName="TaxCatchAll" ma:showField="CatchAllData" ma:web="cae370cc-c21d-4324-9c5f-4a8f59e615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c20e83-baf6-48cb-a321-ba96f7fc0d69">
      <Terms xmlns="http://schemas.microsoft.com/office/infopath/2007/PartnerControls"/>
    </lcf76f155ced4ddcb4097134ff3c332f>
    <TaxCatchAll xmlns="cae370cc-c21d-4324-9c5f-4a8f59e615ce" xsi:nil="true"/>
  </documentManagement>
</p:properties>
</file>

<file path=customXml/itemProps1.xml><?xml version="1.0" encoding="utf-8"?>
<ds:datastoreItem xmlns:ds="http://schemas.openxmlformats.org/officeDocument/2006/customXml" ds:itemID="{02734F75-1977-40B7-A8CD-EDF7B1BA4F18}">
  <ds:schemaRefs>
    <ds:schemaRef ds:uri="cae370cc-c21d-4324-9c5f-4a8f59e615ce"/>
    <ds:schemaRef ds:uri="f0c20e83-baf6-48cb-a321-ba96f7fc0d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9DC5CD-B44F-4E8E-BC9E-DFA0701EA5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3334D2-D9FC-4954-9657-1A1649B9EAC6}">
  <ds:schemaRefs>
    <ds:schemaRef ds:uri="cae370cc-c21d-4324-9c5f-4a8f59e615ce"/>
    <ds:schemaRef ds:uri="f0c20e83-baf6-48cb-a321-ba96f7fc0d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Legeforeningens_mal_2023</Template>
  <TotalTime>0</TotalTime>
  <Words>478</Words>
  <Application>Microsoft Office PowerPoint</Application>
  <PresentationFormat>Widescreen</PresentationFormat>
  <Paragraphs>79</Paragraphs>
  <Slides>15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10</vt:i4>
      </vt:variant>
      <vt:variant>
        <vt:lpstr>Lysbildetitler</vt:lpstr>
      </vt:variant>
      <vt:variant>
        <vt:i4>15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Myriad Pro</vt:lpstr>
      <vt:lpstr>Symbol</vt:lpstr>
      <vt:lpstr>Wingdings</vt:lpstr>
      <vt:lpstr>DNL tema 2023-ny</vt:lpstr>
      <vt:lpstr>Gronn</vt:lpstr>
      <vt:lpstr>Blaa-hvit</vt:lpstr>
      <vt:lpstr>Blaa</vt:lpstr>
      <vt:lpstr>Rod-hvit</vt:lpstr>
      <vt:lpstr>Lilla-hvit</vt:lpstr>
      <vt:lpstr>Forside</vt:lpstr>
      <vt:lpstr>Forside-2</vt:lpstr>
      <vt:lpstr>Tom side</vt:lpstr>
      <vt:lpstr>2_Office-tema</vt:lpstr>
      <vt:lpstr>Kvalitet i fremtiden?</vt:lpstr>
      <vt:lpstr>PowerPoint-presentasjon</vt:lpstr>
      <vt:lpstr>PowerPoint-presentasjon</vt:lpstr>
      <vt:lpstr>PowerPoint-presentasjon</vt:lpstr>
      <vt:lpstr>SYKEHUS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Mindre investeringer, flere folk</vt:lpstr>
      <vt:lpstr>PowerPoint-presentasjon</vt:lpstr>
      <vt:lpstr>Prioritering i helse- og omsorgstjenestene</vt:lpstr>
      <vt:lpstr>PowerPoint-presentasjon</vt:lpstr>
      <vt:lpstr>Takk for meg!</vt:lpstr>
    </vt:vector>
  </TitlesOfParts>
  <Company>Den norske legeforening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 i fremtiden?</dc:title>
  <dc:creator>Marlene Havn Sæther</dc:creator>
  <cp:lastModifiedBy>Stina Fridh</cp:lastModifiedBy>
  <cp:revision>3</cp:revision>
  <dcterms:created xsi:type="dcterms:W3CDTF">2024-09-06T08:03:34Z</dcterms:created>
  <dcterms:modified xsi:type="dcterms:W3CDTF">2024-10-13T12:12:00Z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0x01010071CCF104E9760A43BDE8627D8D42897D</vt:lpwstr>
  </property>
  <property fmtid="{D5CDD505-2E9C-101B-9397-08002B2CF9AE}" pid="3" name="MediaServiceImageTags">
    <vt:lpwstr/>
  </property>
</Properties>
</file>